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800080"/>
    <a:srgbClr val="660033"/>
    <a:srgbClr val="FF0000"/>
    <a:srgbClr val="E0F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81598" autoAdjust="0"/>
  </p:normalViewPr>
  <p:slideViewPr>
    <p:cSldViewPr>
      <p:cViewPr varScale="1">
        <p:scale>
          <a:sx n="91" d="100"/>
          <a:sy n="91" d="100"/>
        </p:scale>
        <p:origin x="21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5" d="100"/>
          <a:sy n="115" d="100"/>
        </p:scale>
        <p:origin x="-3184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5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5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AC2E93CA-845E-4BD5-BF9A-5000EC186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90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7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5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5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E548CE48-CDD3-47B5-8BB8-5263EB44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07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48CE48-CDD3-47B5-8BB8-5263EB44FAF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34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59E3B7-E9B3-4CD3-9D1C-56985E906D84}" type="slidenum">
              <a:rPr lang="en-US"/>
              <a:pPr/>
              <a:t>10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9788" cy="3487737"/>
          </a:xfrm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2414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73841A-6C14-4707-B155-32E3A00CDC25}" type="slidenum">
              <a:rPr lang="en-US"/>
              <a:pPr/>
              <a:t>11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555365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C6598B-56FB-4280-A29E-1EF482399F32}" type="slidenum">
              <a:rPr lang="en-US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173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FD5DC2-EAEF-4DE5-979C-9F6D8D2E46B0}" type="slidenum">
              <a:rPr lang="en-US"/>
              <a:pPr/>
              <a:t>3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7482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B8111D-A495-4027-81AD-8F826291FBA1}" type="slidenum">
              <a:rPr lang="en-US"/>
              <a:pPr/>
              <a:t>4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6672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F742E-70E2-432A-93BE-0D7021D22B38}" type="slidenum">
              <a:rPr lang="en-US"/>
              <a:pPr/>
              <a:t>5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4139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E32814-2C28-473C-A469-87AB2952D868}" type="slidenum">
              <a:rPr lang="en-US"/>
              <a:pPr/>
              <a:t>6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9788" cy="3487737"/>
          </a:xfrm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9440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2D1638-6593-4D7E-9217-64AC884EE11A}" type="slidenum">
              <a:rPr lang="en-US"/>
              <a:pPr/>
              <a:t>7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9788" cy="3487737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02933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81ABA-9833-49EA-9EF8-464E5BA741AC}" type="slidenum">
              <a:rPr lang="en-US"/>
              <a:pPr/>
              <a:t>8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7376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52FB9-18B6-43AA-BCC4-AF1CFFEEEB93}" type="slidenum">
              <a:rPr lang="en-US"/>
              <a:pPr/>
              <a:t>9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9788" cy="3487737"/>
          </a:xfrm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564" tIns="45282" rIns="90564" bIns="45282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62903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nnsci.com/teacher-resources/teacher-resource-videos/best-practices-for-teaching-chemistry/scientific-method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81000" y="1371600"/>
            <a:ext cx="7962900" cy="41148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5000"/>
              </a:lnSpc>
            </a:pPr>
            <a:r>
              <a:rPr lang="en-US" sz="4800" b="1" i="1" smtClean="0">
                <a:solidFill>
                  <a:srgbClr val="008000"/>
                </a:solidFill>
              </a:rPr>
              <a:t>Flinn Hands-on Integrated Science Activities</a:t>
            </a:r>
            <a:br>
              <a:rPr lang="en-US" sz="4800" b="1" i="1" smtClean="0">
                <a:solidFill>
                  <a:srgbClr val="008000"/>
                </a:solidFill>
              </a:rPr>
            </a:br>
            <a:r>
              <a:rPr lang="en-US" sz="4800" b="1" i="1" smtClean="0">
                <a:solidFill>
                  <a:srgbClr val="008000"/>
                </a:solidFill>
              </a:rPr>
              <a:t> for Middle School</a:t>
            </a:r>
            <a:r>
              <a:rPr lang="en-US" sz="5400" b="1" i="1" smtClean="0">
                <a:solidFill>
                  <a:srgbClr val="008000"/>
                </a:solidFill>
              </a:rPr>
              <a:t> </a:t>
            </a:r>
            <a:br>
              <a:rPr lang="en-US" sz="5400" b="1" i="1" smtClean="0">
                <a:solidFill>
                  <a:srgbClr val="008000"/>
                </a:solidFill>
              </a:rPr>
            </a:br>
            <a:r>
              <a:rPr lang="en-US" sz="2400" b="1" i="1" smtClean="0">
                <a:solidFill>
                  <a:srgbClr val="008000"/>
                </a:solidFill>
              </a:rPr>
              <a:t/>
            </a:r>
            <a:br>
              <a:rPr lang="en-US" sz="2400" b="1" i="1" smtClean="0">
                <a:solidFill>
                  <a:srgbClr val="008000"/>
                </a:solidFill>
              </a:rPr>
            </a:br>
            <a:r>
              <a:rPr lang="en-US" sz="2800" smtClean="0"/>
              <a:t>Presented by</a:t>
            </a:r>
            <a:br>
              <a:rPr lang="en-US" sz="2800" smtClean="0"/>
            </a:br>
            <a:r>
              <a:rPr lang="en-US" sz="3600" smtClean="0"/>
              <a:t>Janet Hoekenga</a:t>
            </a:r>
            <a:br>
              <a:rPr lang="en-US" sz="3600" smtClean="0"/>
            </a:br>
            <a:r>
              <a:rPr lang="en-US" sz="2800" smtClean="0"/>
              <a:t>(Staff Scientist/Middle School Specialist)</a:t>
            </a:r>
            <a:br>
              <a:rPr lang="en-US" sz="2800" smtClean="0"/>
            </a:br>
            <a:endParaRPr lang="en-US" smtClean="0">
              <a:solidFill>
                <a:srgbClr val="00BDEC"/>
              </a:solidFill>
              <a:latin typeface="Georgia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57200"/>
            <a:ext cx="8686800" cy="547688"/>
          </a:xfrm>
          <a:noFill/>
          <a:ln w="57150"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sz="4000" b="1" smtClean="0"/>
              <a:t>Welcome!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8585"/>
            <a:ext cx="8686800" cy="1096963"/>
          </a:xfrm>
          <a:noFill/>
          <a:ln w="5715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sz="4000" b="1" dirty="0" err="1" smtClean="0"/>
              <a:t>Mystery</a:t>
            </a:r>
            <a:r>
              <a:rPr lang="fr-FR" sz="4000" b="1" dirty="0" smtClean="0"/>
              <a:t> Solutions Match-up </a:t>
            </a:r>
            <a:br>
              <a:rPr lang="fr-FR" sz="4000" b="1" dirty="0" smtClean="0"/>
            </a:br>
            <a:r>
              <a:rPr lang="fr-FR" sz="4000" b="1" dirty="0" smtClean="0"/>
              <a:t>Chemical </a:t>
            </a:r>
            <a:r>
              <a:rPr lang="fr-FR" sz="4000" b="1" dirty="0" err="1" smtClean="0"/>
              <a:t>Reactions</a:t>
            </a:r>
            <a:endParaRPr lang="fr-FR" sz="3800" b="1" dirty="0" smtClean="0"/>
          </a:p>
        </p:txBody>
      </p:sp>
      <p:sp>
        <p:nvSpPr>
          <p:cNvPr id="11267" name="Text Box 55"/>
          <p:cNvSpPr txBox="1">
            <a:spLocks noChangeArrowheads="1"/>
          </p:cNvSpPr>
          <p:nvPr/>
        </p:nvSpPr>
        <p:spPr bwMode="auto">
          <a:xfrm>
            <a:off x="304800" y="1295400"/>
            <a:ext cx="8077200" cy="54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9" tIns="45719" rIns="91439" bIns="45719">
            <a:spAutoFit/>
          </a:bodyPr>
          <a:lstStyle/>
          <a:p>
            <a:pPr eaLnBrk="1" hangingPunct="1">
              <a:lnSpc>
                <a:spcPct val="95000"/>
              </a:lnSpc>
              <a:spcAft>
                <a:spcPts val="1200"/>
              </a:spcAft>
            </a:pPr>
            <a:r>
              <a:rPr lang="en-US" sz="2800" b="1" dirty="0">
                <a:latin typeface="Arial" charset="0"/>
              </a:rPr>
              <a:t>When dissolved in water, sodium bicarbonate forms a slightly basic solution with OH</a:t>
            </a:r>
            <a:r>
              <a:rPr lang="en-US" sz="2800" b="1" baseline="30000" dirty="0">
                <a:latin typeface="Arial" charset="0"/>
              </a:rPr>
              <a:t>-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 err="1">
                <a:latin typeface="Arial" charset="0"/>
              </a:rPr>
              <a:t>aq</a:t>
            </a:r>
            <a:r>
              <a:rPr lang="en-US" sz="2800" b="1" dirty="0">
                <a:latin typeface="Arial" charset="0"/>
              </a:rPr>
              <a:t>) anions</a:t>
            </a:r>
            <a:r>
              <a:rPr lang="en-US" sz="2800" b="1" dirty="0" smtClean="0">
                <a:latin typeface="Arial" charset="0"/>
              </a:rPr>
              <a:t>.</a:t>
            </a:r>
            <a:endParaRPr lang="en-US" sz="2800" b="1" dirty="0">
              <a:latin typeface="Arial" charset="0"/>
            </a:endParaRPr>
          </a:p>
          <a:p>
            <a:pPr eaLnBrk="1" hangingPunct="1">
              <a:lnSpc>
                <a:spcPct val="95000"/>
              </a:lnSpc>
              <a:spcAft>
                <a:spcPts val="1200"/>
              </a:spcAft>
            </a:pPr>
            <a:r>
              <a:rPr lang="en-US" sz="2800" b="1" dirty="0">
                <a:latin typeface="Arial" charset="0"/>
              </a:rPr>
              <a:t>Alum (aluminum potassium sulfate), when dissolved in water, forms the </a:t>
            </a:r>
            <a:r>
              <a:rPr lang="en-US" sz="2800" b="1" dirty="0" err="1">
                <a:latin typeface="Arial" charset="0"/>
              </a:rPr>
              <a:t>cations</a:t>
            </a:r>
            <a:r>
              <a:rPr lang="en-US" sz="2800" b="1" dirty="0">
                <a:latin typeface="Arial" charset="0"/>
              </a:rPr>
              <a:t> Al</a:t>
            </a:r>
            <a:r>
              <a:rPr lang="en-US" sz="2800" b="1" baseline="30000" dirty="0">
                <a:latin typeface="Arial" charset="0"/>
              </a:rPr>
              <a:t> 3+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 err="1">
                <a:latin typeface="Arial" charset="0"/>
              </a:rPr>
              <a:t>aq</a:t>
            </a:r>
            <a:r>
              <a:rPr lang="en-US" sz="2800" b="1" dirty="0">
                <a:latin typeface="Arial" charset="0"/>
              </a:rPr>
              <a:t>) and K</a:t>
            </a:r>
            <a:r>
              <a:rPr lang="en-US" sz="2800" b="1" baseline="30000" dirty="0">
                <a:latin typeface="Arial" charset="0"/>
              </a:rPr>
              <a:t>+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 err="1">
                <a:latin typeface="Arial" charset="0"/>
              </a:rPr>
              <a:t>aq</a:t>
            </a:r>
            <a:r>
              <a:rPr lang="en-US" sz="2800" b="1" dirty="0">
                <a:latin typeface="Arial" charset="0"/>
              </a:rPr>
              <a:t>) in solution, along with the sulfate anion, SO</a:t>
            </a:r>
            <a:r>
              <a:rPr lang="en-US" sz="2800" b="1" baseline="-25000" dirty="0">
                <a:latin typeface="Arial" charset="0"/>
              </a:rPr>
              <a:t>4</a:t>
            </a:r>
            <a:r>
              <a:rPr lang="en-US" sz="2800" b="1" baseline="30000" dirty="0">
                <a:latin typeface="Arial" charset="0"/>
              </a:rPr>
              <a:t>2-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 err="1">
                <a:latin typeface="Arial" charset="0"/>
              </a:rPr>
              <a:t>aq</a:t>
            </a:r>
            <a:r>
              <a:rPr lang="en-US" sz="2800" b="1" dirty="0" smtClean="0">
                <a:latin typeface="Arial" charset="0"/>
              </a:rPr>
              <a:t>).</a:t>
            </a:r>
            <a:endParaRPr lang="en-US" sz="2800" b="1" dirty="0">
              <a:latin typeface="Arial" charset="0"/>
            </a:endParaRPr>
          </a:p>
          <a:p>
            <a:pPr eaLnBrk="1" hangingPunct="1">
              <a:lnSpc>
                <a:spcPct val="95000"/>
              </a:lnSpc>
            </a:pPr>
            <a:r>
              <a:rPr lang="en-US" sz="2800" b="1" dirty="0">
                <a:latin typeface="Arial" charset="0"/>
              </a:rPr>
              <a:t>When alum and baking soda solutions combine, a white precipitate of aluminum hydroxide is formed</a:t>
            </a:r>
            <a:r>
              <a:rPr lang="en-US" sz="2800" b="1" dirty="0" smtClean="0">
                <a:latin typeface="Arial" charset="0"/>
              </a:rPr>
              <a:t>.</a:t>
            </a:r>
            <a:endParaRPr lang="en-US" sz="3200" b="1" dirty="0">
              <a:latin typeface="Arial" charset="0"/>
            </a:endParaRPr>
          </a:p>
          <a:p>
            <a:pPr algn="ctr" eaLnBrk="1" hangingPunct="1">
              <a:lnSpc>
                <a:spcPct val="95000"/>
              </a:lnSpc>
              <a:spcAft>
                <a:spcPts val="1800"/>
              </a:spcAft>
            </a:pPr>
            <a:r>
              <a:rPr lang="en-US" sz="2800" b="1" dirty="0">
                <a:latin typeface="Arial" charset="0"/>
              </a:rPr>
              <a:t>Al</a:t>
            </a:r>
            <a:r>
              <a:rPr lang="en-US" sz="2800" b="1" baseline="30000" dirty="0">
                <a:latin typeface="Arial" charset="0"/>
              </a:rPr>
              <a:t>3+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 err="1">
                <a:latin typeface="Arial" charset="0"/>
              </a:rPr>
              <a:t>aq</a:t>
            </a:r>
            <a:r>
              <a:rPr lang="en-US" sz="2800" b="1" dirty="0">
                <a:latin typeface="Arial" charset="0"/>
              </a:rPr>
              <a:t>) + 3OH</a:t>
            </a:r>
            <a:r>
              <a:rPr lang="en-US" sz="2800" b="1" baseline="30000" dirty="0">
                <a:latin typeface="Arial" charset="0"/>
              </a:rPr>
              <a:t>-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 err="1">
                <a:latin typeface="Arial" charset="0"/>
              </a:rPr>
              <a:t>aq</a:t>
            </a:r>
            <a:r>
              <a:rPr lang="en-US" sz="2800" b="1" dirty="0">
                <a:latin typeface="Arial" charset="0"/>
              </a:rPr>
              <a:t>)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dirty="0"/>
              <a:t> </a:t>
            </a:r>
            <a:r>
              <a:rPr lang="en-US" sz="2800" b="1" dirty="0">
                <a:latin typeface="Arial" charset="0"/>
              </a:rPr>
              <a:t>Al(OH)</a:t>
            </a:r>
            <a:r>
              <a:rPr lang="en-US" sz="2800" b="1" baseline="-25000" dirty="0">
                <a:latin typeface="Arial" charset="0"/>
              </a:rPr>
              <a:t>3</a:t>
            </a:r>
            <a:r>
              <a:rPr lang="en-US" sz="2800" b="1" dirty="0">
                <a:latin typeface="Arial" charset="0"/>
              </a:rPr>
              <a:t>(s</a:t>
            </a:r>
            <a:r>
              <a:rPr lang="en-US" sz="2800" b="1" dirty="0" smtClean="0">
                <a:latin typeface="Arial" charset="0"/>
              </a:rPr>
              <a:t>)</a:t>
            </a:r>
          </a:p>
          <a:p>
            <a:pPr algn="ctr" eaLnBrk="1" hangingPunct="1">
              <a:lnSpc>
                <a:spcPct val="95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1"/>
            <a:ext cx="8686800" cy="609599"/>
          </a:xfrm>
          <a:noFill/>
          <a:ln w="762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sz="3200" b="1" dirty="0" err="1" smtClean="0"/>
              <a:t>Mystery</a:t>
            </a:r>
            <a:r>
              <a:rPr lang="fr-FR" sz="3200" b="1" dirty="0" smtClean="0"/>
              <a:t> Solutions Match-up </a:t>
            </a:r>
            <a:r>
              <a:rPr lang="fr-FR" sz="3200" b="1" dirty="0" err="1" smtClean="0"/>
              <a:t>Resources</a:t>
            </a:r>
            <a:endParaRPr lang="en-US" sz="32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678366"/>
            <a:ext cx="8991600" cy="44116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sz="2800" b="1" i="1" dirty="0" smtClean="0">
                <a:latin typeface="+mj-lt"/>
              </a:rPr>
              <a:t>You can watch a video of this lab at</a:t>
            </a:r>
          </a:p>
          <a:p>
            <a:pPr marL="0" indent="0" eaLnBrk="1" hangingPunct="1">
              <a:buFontTx/>
              <a:buNone/>
            </a:pPr>
            <a:r>
              <a:rPr lang="en-US" sz="2400" b="1" i="1" dirty="0">
                <a:latin typeface="+mj-lt"/>
                <a:hlinkClick r:id="rId3"/>
              </a:rPr>
              <a:t>http://www.flinnsci.com/teacher-resources/teacher-resource-videos/best-practices-for-teaching-chemistry/scientific-method</a:t>
            </a:r>
            <a:r>
              <a:rPr lang="en-US" sz="2400" b="1" i="1" dirty="0" smtClean="0">
                <a:latin typeface="+mj-lt"/>
                <a:hlinkClick r:id="rId3"/>
              </a:rPr>
              <a:t>/</a:t>
            </a:r>
            <a:endParaRPr lang="en-US" sz="2400" b="1" i="1" dirty="0" smtClean="0">
              <a:latin typeface="+mj-lt"/>
            </a:endParaRPr>
          </a:p>
          <a:p>
            <a:pPr marL="0" indent="0" eaLnBrk="1" hangingPunct="1">
              <a:buFontTx/>
              <a:buNone/>
            </a:pPr>
            <a:endParaRPr lang="en-US" sz="2800" b="1" i="1" dirty="0" smtClean="0"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3960" t="10678" r="8891" b="14245"/>
          <a:stretch/>
        </p:blipFill>
        <p:spPr>
          <a:xfrm>
            <a:off x="1524000" y="2029692"/>
            <a:ext cx="5410200" cy="36887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8686800" cy="831850"/>
          </a:xfrm>
          <a:noFill/>
          <a:ln w="762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sz="4000" b="1" smtClean="0"/>
              <a:t>Mystery Solutions – Disposal</a:t>
            </a:r>
            <a:endParaRPr lang="en-US" b="1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3810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ü"/>
            </a:pPr>
            <a:r>
              <a:rPr lang="fr-FR" sz="4000" b="1" dirty="0" err="1" smtClean="0"/>
              <a:t>Wipe</a:t>
            </a:r>
            <a:r>
              <a:rPr lang="fr-FR" sz="4000" b="1" dirty="0" smtClean="0"/>
              <a:t> up solutions in </a:t>
            </a:r>
            <a:r>
              <a:rPr lang="fr-FR" sz="4000" b="1" dirty="0" err="1" smtClean="0"/>
              <a:t>aluminum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dish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with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paper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towel</a:t>
            </a:r>
            <a:r>
              <a:rPr lang="fr-FR" sz="4000" b="1" dirty="0" smtClean="0"/>
              <a:t>.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ü"/>
            </a:pPr>
            <a:r>
              <a:rPr lang="fr-FR" sz="4000" b="1" dirty="0" smtClean="0"/>
              <a:t>Place </a:t>
            </a:r>
            <a:r>
              <a:rPr lang="fr-FR" sz="4000" b="1" dirty="0" err="1" smtClean="0"/>
              <a:t>bottles</a:t>
            </a:r>
            <a:r>
              <a:rPr lang="fr-FR" sz="4000" b="1" dirty="0" smtClean="0"/>
              <a:t> back in kit box.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ü"/>
            </a:pPr>
            <a:r>
              <a:rPr lang="fr-FR" sz="4000" b="1" dirty="0" smtClean="0"/>
              <a:t>Place </a:t>
            </a:r>
            <a:r>
              <a:rPr lang="fr-FR" sz="4000" b="1" dirty="0" err="1" smtClean="0"/>
              <a:t>Visor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goggles</a:t>
            </a:r>
            <a:r>
              <a:rPr lang="fr-FR" sz="4000" b="1" dirty="0" smtClean="0"/>
              <a:t> back in box.</a:t>
            </a:r>
            <a:endParaRPr lang="fr-FR" sz="4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3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FR" sz="4000" b="1" i="1" dirty="0" err="1" smtClean="0">
                <a:solidFill>
                  <a:srgbClr val="800080"/>
                </a:solidFill>
              </a:rPr>
              <a:t>Thank</a:t>
            </a:r>
            <a:r>
              <a:rPr lang="fr-FR" sz="4000" b="1" i="1" dirty="0" smtClean="0">
                <a:solidFill>
                  <a:srgbClr val="800080"/>
                </a:solidFill>
              </a:rPr>
              <a:t> </a:t>
            </a:r>
            <a:r>
              <a:rPr lang="fr-FR" sz="4000" b="1" i="1" dirty="0" err="1" smtClean="0">
                <a:solidFill>
                  <a:srgbClr val="800080"/>
                </a:solidFill>
              </a:rPr>
              <a:t>you</a:t>
            </a:r>
            <a:r>
              <a:rPr lang="fr-FR" sz="4000" b="1" i="1" dirty="0" smtClean="0">
                <a:solidFill>
                  <a:srgbClr val="800080"/>
                </a:solidFill>
              </a:rPr>
              <a:t>!</a:t>
            </a:r>
          </a:p>
          <a:p>
            <a:pPr eaLnBrk="1" hangingPunct="1">
              <a:lnSpc>
                <a:spcPct val="80000"/>
              </a:lnSpc>
            </a:pPr>
            <a:endParaRPr lang="en-US" sz="2800" dirty="0" smtClean="0">
              <a:solidFill>
                <a:srgbClr val="66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3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52425"/>
            <a:ext cx="8686800" cy="892175"/>
          </a:xfrm>
          <a:noFill/>
          <a:ln w="76200"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5000"/>
              </a:lnSpc>
            </a:pPr>
            <a:r>
              <a:rPr lang="en-US" b="1" smtClean="0"/>
              <a:t>Today’s Workshop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924800" cy="44196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sz="4000" b="1" dirty="0" smtClean="0">
                <a:solidFill>
                  <a:srgbClr val="660033"/>
                </a:solidFill>
                <a:latin typeface="Arial" charset="0"/>
              </a:rPr>
              <a:t>•</a:t>
            </a:r>
            <a:r>
              <a:rPr lang="en-US" sz="4000" b="1" dirty="0" smtClean="0">
                <a:solidFill>
                  <a:srgbClr val="800080"/>
                </a:solidFill>
                <a:latin typeface="Arial" charset="0"/>
              </a:rPr>
              <a:t>Hands-on Experiment</a:t>
            </a:r>
            <a:r>
              <a:rPr lang="en-US" sz="4000" b="1" dirty="0" smtClean="0">
                <a:latin typeface="Arial" charset="0"/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en-US" sz="4000" b="1" dirty="0" smtClean="0">
                <a:latin typeface="Arial" charset="0"/>
              </a:rPr>
              <a:t>   Mystery Solutions Match-up</a:t>
            </a:r>
          </a:p>
          <a:p>
            <a:pPr marL="0" indent="0" eaLnBrk="1" hangingPunct="1">
              <a:buFontTx/>
              <a:buNone/>
            </a:pPr>
            <a:r>
              <a:rPr lang="en-US" sz="4000" b="1" dirty="0" smtClean="0">
                <a:solidFill>
                  <a:srgbClr val="008000"/>
                </a:solidFill>
                <a:latin typeface="Arial" charset="0"/>
              </a:rPr>
              <a:t>•Demonstrations</a:t>
            </a:r>
          </a:p>
          <a:p>
            <a:pPr marL="457200" lvl="1" indent="-342900" eaLnBrk="1" hangingPunct="1">
              <a:buClr>
                <a:srgbClr val="800080"/>
              </a:buClr>
              <a:buFont typeface="Wingdings" pitchFamily="2" charset="2"/>
              <a:buChar char="§"/>
            </a:pPr>
            <a:r>
              <a:rPr lang="en-US" sz="4000" b="1" dirty="0" smtClean="0">
                <a:latin typeface="Arial" charset="0"/>
              </a:rPr>
              <a:t>Earthquakes and Resonance</a:t>
            </a:r>
            <a:endParaRPr lang="en-US" sz="4000" dirty="0" smtClean="0">
              <a:latin typeface="Arial" charset="0"/>
            </a:endParaRPr>
          </a:p>
          <a:p>
            <a:pPr marL="457200" lvl="1" indent="-342900" eaLnBrk="1" hangingPunct="1">
              <a:buClr>
                <a:srgbClr val="800080"/>
              </a:buClr>
              <a:buFont typeface="Wingdings" pitchFamily="2" charset="2"/>
              <a:buChar char="§"/>
            </a:pPr>
            <a:r>
              <a:rPr lang="en-US" sz="4000" b="1" dirty="0" smtClean="0">
                <a:latin typeface="Arial" charset="0"/>
              </a:rPr>
              <a:t>Out of the Corner of Your Eye</a:t>
            </a:r>
          </a:p>
          <a:p>
            <a:pPr marL="457200" lvl="1" indent="-342900" eaLnBrk="1" hangingPunct="1">
              <a:buClr>
                <a:srgbClr val="800080"/>
              </a:buClr>
              <a:buFont typeface="Wingdings" pitchFamily="2" charset="2"/>
              <a:buChar char="§"/>
            </a:pPr>
            <a:r>
              <a:rPr lang="en-US" sz="4000" b="1" dirty="0" smtClean="0">
                <a:latin typeface="Arial" charset="0"/>
              </a:rPr>
              <a:t>Mystery Light Block</a:t>
            </a:r>
          </a:p>
        </p:txBody>
      </p:sp>
      <p:pic>
        <p:nvPicPr>
          <p:cNvPr id="307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990600"/>
            <a:ext cx="12207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412" y="159572"/>
            <a:ext cx="8647113" cy="1028700"/>
          </a:xfrm>
          <a:noFill/>
          <a:ln w="76200"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5000"/>
              </a:lnSpc>
            </a:pPr>
            <a:r>
              <a:rPr lang="en-US" sz="4000" b="1" dirty="0" smtClean="0"/>
              <a:t>Mystery Solutions</a:t>
            </a:r>
            <a:br>
              <a:rPr lang="en-US" sz="4000" b="1" dirty="0" smtClean="0"/>
            </a:br>
            <a:r>
              <a:rPr lang="en-US" b="1" dirty="0" smtClean="0"/>
              <a:t>Science Practices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5633" y="1371600"/>
            <a:ext cx="8440925" cy="48006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lnSpc>
                <a:spcPct val="120000"/>
              </a:lnSpc>
              <a:spcBef>
                <a:spcPct val="10000"/>
              </a:spcBef>
              <a:buClr>
                <a:srgbClr val="800080"/>
              </a:buClr>
            </a:pPr>
            <a:r>
              <a:rPr lang="en-US" sz="3600" b="1" dirty="0" smtClean="0">
                <a:latin typeface="Arial" charset="0"/>
              </a:rPr>
              <a:t>Planning &amp; carrying out investigations</a:t>
            </a:r>
          </a:p>
          <a:p>
            <a:pPr marL="171450" indent="-171450" eaLnBrk="1" hangingPunct="1">
              <a:lnSpc>
                <a:spcPct val="120000"/>
              </a:lnSpc>
              <a:spcBef>
                <a:spcPct val="10000"/>
              </a:spcBef>
              <a:buClr>
                <a:srgbClr val="800080"/>
              </a:buClr>
            </a:pPr>
            <a:r>
              <a:rPr lang="en-US" sz="3600" b="1" dirty="0" smtClean="0">
                <a:latin typeface="Arial" charset="0"/>
              </a:rPr>
              <a:t>Analyzing &amp; interpreting data</a:t>
            </a:r>
          </a:p>
          <a:p>
            <a:pPr marL="171450" indent="-171450" eaLnBrk="1" hangingPunct="1">
              <a:lnSpc>
                <a:spcPct val="120000"/>
              </a:lnSpc>
              <a:spcBef>
                <a:spcPct val="10000"/>
              </a:spcBef>
              <a:buClr>
                <a:srgbClr val="800080"/>
              </a:buClr>
            </a:pPr>
            <a:r>
              <a:rPr lang="en-US" sz="3600" b="1" dirty="0" smtClean="0">
                <a:latin typeface="Arial" charset="0"/>
              </a:rPr>
              <a:t>Constructing explanations</a:t>
            </a:r>
            <a:endParaRPr lang="en-US" sz="2800" b="1" dirty="0" smtClean="0">
              <a:latin typeface="Arial" charset="0"/>
            </a:endParaRPr>
          </a:p>
          <a:p>
            <a:pPr marL="171450" indent="-171450" eaLnBrk="1" hangingPunct="1">
              <a:lnSpc>
                <a:spcPct val="120000"/>
              </a:lnSpc>
              <a:spcBef>
                <a:spcPct val="10000"/>
              </a:spcBef>
              <a:buClr>
                <a:srgbClr val="800080"/>
              </a:buClr>
            </a:pPr>
            <a:r>
              <a:rPr lang="en-US" sz="3600" b="1" dirty="0" smtClean="0">
                <a:latin typeface="Arial" charset="0"/>
              </a:rPr>
              <a:t>Engaging in argument from evidence</a:t>
            </a:r>
          </a:p>
          <a:p>
            <a:pPr marL="171450" indent="-171450" eaLnBrk="1" hangingPunct="1">
              <a:lnSpc>
                <a:spcPct val="120000"/>
              </a:lnSpc>
              <a:spcBef>
                <a:spcPct val="10000"/>
              </a:spcBef>
              <a:buClr>
                <a:srgbClr val="800080"/>
              </a:buClr>
            </a:pPr>
            <a:r>
              <a:rPr lang="en-US" sz="3600" b="1" dirty="0" smtClean="0">
                <a:latin typeface="Arial" charset="0"/>
              </a:rPr>
              <a:t>Obtaining, evaluating, &amp; communicating information</a:t>
            </a:r>
          </a:p>
        </p:txBody>
      </p:sp>
      <p:pic>
        <p:nvPicPr>
          <p:cNvPr id="410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52400"/>
            <a:ext cx="12207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17538"/>
            <a:ext cx="8647113" cy="754062"/>
          </a:xfrm>
          <a:noFill/>
          <a:ln w="57150"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5000"/>
              </a:lnSpc>
            </a:pPr>
            <a:r>
              <a:rPr lang="en-US" sz="4000" b="1" smtClean="0"/>
              <a:t>Sample Procedure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41525"/>
            <a:ext cx="8153400" cy="3521075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/>
            </a:pPr>
            <a:r>
              <a:rPr lang="en-US" sz="3600" b="1" smtClean="0">
                <a:latin typeface="Arial" charset="0"/>
              </a:rPr>
              <a:t>Wear goggles!</a:t>
            </a:r>
          </a:p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/>
            </a:pPr>
            <a:r>
              <a:rPr lang="en-US" sz="3600" b="1" smtClean="0">
                <a:latin typeface="Arial" charset="0"/>
              </a:rPr>
              <a:t>Two people share bottles A, B, C.</a:t>
            </a:r>
          </a:p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/>
            </a:pPr>
            <a:r>
              <a:rPr lang="en-US" sz="3600" b="1" smtClean="0">
                <a:latin typeface="Arial" charset="0"/>
              </a:rPr>
              <a:t>Their partners use bottles 1, 2, 3.</a:t>
            </a:r>
          </a:p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/>
            </a:pPr>
            <a:r>
              <a:rPr lang="en-US" sz="3600" b="1" smtClean="0">
                <a:latin typeface="Arial" charset="0"/>
              </a:rPr>
              <a:t>Brainstorm how to solve problem.</a:t>
            </a:r>
          </a:p>
        </p:txBody>
      </p:sp>
      <p:pic>
        <p:nvPicPr>
          <p:cNvPr id="5124" name="Picture 4" descr="MCj043985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600200"/>
            <a:ext cx="159385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17538"/>
            <a:ext cx="8647113" cy="754062"/>
          </a:xfrm>
          <a:noFill/>
          <a:ln w="57150"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5000"/>
              </a:lnSpc>
            </a:pPr>
            <a:r>
              <a:rPr lang="en-US" sz="4000" b="1" smtClean="0"/>
              <a:t>Sample Procedure, cont.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153400" cy="4419600"/>
          </a:xfr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 startAt="5"/>
            </a:pPr>
            <a:r>
              <a:rPr lang="en-US" sz="3600" b="1" smtClean="0">
                <a:latin typeface="Arial" charset="0"/>
              </a:rPr>
              <a:t>Test solutions. </a:t>
            </a:r>
            <a:br>
              <a:rPr lang="en-US" sz="3600" b="1" smtClean="0">
                <a:latin typeface="Arial" charset="0"/>
              </a:rPr>
            </a:br>
            <a:r>
              <a:rPr lang="en-US" sz="40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Remember</a:t>
            </a:r>
            <a:r>
              <a:rPr lang="en-US" sz="3600" b="1" smtClean="0">
                <a:latin typeface="Arial" charset="0"/>
              </a:rPr>
              <a:t>: No peeking at your partner’s work area!</a:t>
            </a:r>
          </a:p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 startAt="5"/>
            </a:pPr>
            <a:r>
              <a:rPr lang="en-US" sz="3600" b="1" smtClean="0">
                <a:solidFill>
                  <a:srgbClr val="800080"/>
                </a:solidFill>
                <a:latin typeface="Arial" charset="0"/>
              </a:rPr>
              <a:t>C</a:t>
            </a:r>
            <a:r>
              <a:rPr lang="en-US" sz="3600" b="1" i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aution</a:t>
            </a:r>
            <a:r>
              <a:rPr lang="en-US" sz="3600" b="1" smtClean="0">
                <a:latin typeface="Arial" charset="0"/>
              </a:rPr>
              <a:t>: Avoid contamination!</a:t>
            </a:r>
          </a:p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 startAt="5"/>
            </a:pPr>
            <a:r>
              <a:rPr lang="en-US" sz="3600" b="1" smtClean="0">
                <a:latin typeface="Arial" charset="0"/>
              </a:rPr>
              <a:t>Record results.</a:t>
            </a:r>
          </a:p>
          <a:p>
            <a:pPr marL="609600" indent="-609600" eaLnBrk="1" hangingPunct="1">
              <a:lnSpc>
                <a:spcPct val="120000"/>
              </a:lnSpc>
              <a:buClr>
                <a:srgbClr val="800080"/>
              </a:buClr>
              <a:buFontTx/>
              <a:buAutoNum type="arabicPeriod" startAt="5"/>
            </a:pPr>
            <a:r>
              <a:rPr lang="en-US" sz="3600" b="1" smtClean="0">
                <a:latin typeface="Arial" charset="0"/>
              </a:rPr>
              <a:t>Draw conclusions.</a:t>
            </a:r>
          </a:p>
        </p:txBody>
      </p:sp>
      <p:pic>
        <p:nvPicPr>
          <p:cNvPr id="6148" name="Picture 4" descr="MCj043386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343400"/>
            <a:ext cx="1439863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8686800" cy="898525"/>
          </a:xfrm>
          <a:noFill/>
          <a:ln w="5715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</a:rPr>
              <a:t>Sample Results Table</a:t>
            </a:r>
            <a:endParaRPr lang="en-US" b="1" smtClean="0">
              <a:solidFill>
                <a:schemeClr val="tx1"/>
              </a:solidFill>
            </a:endParaRPr>
          </a:p>
        </p:txBody>
      </p:sp>
      <p:graphicFrame>
        <p:nvGraphicFramePr>
          <p:cNvPr id="12325" name="Group 37"/>
          <p:cNvGraphicFramePr>
            <a:graphicFrameLocks noGrp="1"/>
          </p:cNvGraphicFramePr>
          <p:nvPr>
            <p:ph idx="1"/>
          </p:nvPr>
        </p:nvGraphicFramePr>
        <p:xfrm>
          <a:off x="304800" y="1646238"/>
          <a:ext cx="8077200" cy="4278313"/>
        </p:xfrm>
        <a:graphic>
          <a:graphicData uri="http://schemas.openxmlformats.org/drawingml/2006/table">
            <a:tbl>
              <a:tblPr/>
              <a:tblGrid>
                <a:gridCol w="2019300"/>
                <a:gridCol w="1943100"/>
                <a:gridCol w="2095500"/>
                <a:gridCol w="2019300"/>
              </a:tblGrid>
              <a:tr h="1268413"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Solutions</a:t>
                      </a:r>
                    </a:p>
                  </a:txBody>
                  <a:tcPr marL="18827" marR="18827" marT="9412" marB="941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Results</a:t>
                      </a: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Solutions</a:t>
                      </a:r>
                    </a:p>
                  </a:txBody>
                  <a:tcPr marL="18827" marR="18827" marT="9412" marB="9412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Results</a:t>
                      </a: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 + B</a:t>
                      </a:r>
                    </a:p>
                  </a:txBody>
                  <a:tcPr marL="18827" marR="18827" marT="9412" marB="941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" charset="0"/>
                      </a:endParaRP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1 + 2</a:t>
                      </a:r>
                    </a:p>
                  </a:txBody>
                  <a:tcPr marL="18827" marR="18827" marT="9412" marB="9412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" charset="0"/>
                      </a:endParaRPr>
                    </a:p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" charset="0"/>
                      </a:endParaRP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 + C</a:t>
                      </a:r>
                    </a:p>
                  </a:txBody>
                  <a:tcPr marL="18827" marR="18827" marT="9412" marB="941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" charset="0"/>
                      </a:endParaRP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1 + 3</a:t>
                      </a:r>
                    </a:p>
                  </a:txBody>
                  <a:tcPr marL="18827" marR="18827" marT="9412" marB="9412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" charset="0"/>
                      </a:endParaRP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B + C</a:t>
                      </a:r>
                    </a:p>
                  </a:txBody>
                  <a:tcPr marL="18827" marR="18827" marT="9412" marB="941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" charset="0"/>
                      </a:endParaRP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2 + 3</a:t>
                      </a:r>
                    </a:p>
                  </a:txBody>
                  <a:tcPr marL="18827" marR="18827" marT="9412" marB="9412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2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1" i="1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" charset="0"/>
                      </a:endParaRPr>
                    </a:p>
                  </a:txBody>
                  <a:tcPr marL="18827" marR="18827" marT="9412" marB="941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7924800" cy="4441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2800" smtClean="0"/>
              <a:t>Solution</a:t>
            </a:r>
            <a:r>
              <a:rPr lang="fr-FR" sz="2800" smtClean="0">
                <a:solidFill>
                  <a:srgbClr val="CC0000"/>
                </a:solidFill>
              </a:rPr>
              <a:t> </a:t>
            </a:r>
            <a:r>
              <a:rPr lang="fr-FR" sz="2800" b="1" smtClean="0">
                <a:solidFill>
                  <a:srgbClr val="800080"/>
                </a:solidFill>
              </a:rPr>
              <a:t>B</a:t>
            </a:r>
            <a:r>
              <a:rPr lang="fr-FR" sz="2800" smtClean="0">
                <a:solidFill>
                  <a:srgbClr val="CC0000"/>
                </a:solidFill>
              </a:rPr>
              <a:t> </a:t>
            </a:r>
            <a:r>
              <a:rPr lang="fr-FR" sz="2800" smtClean="0"/>
              <a:t>and solution </a:t>
            </a:r>
            <a:r>
              <a:rPr lang="fr-FR" sz="2800" b="1" smtClean="0">
                <a:solidFill>
                  <a:srgbClr val="800080"/>
                </a:solidFill>
              </a:rPr>
              <a:t>___</a:t>
            </a:r>
            <a:r>
              <a:rPr lang="fr-FR" sz="2800" smtClean="0"/>
              <a:t> were both involved in producing bubbles and a cloudy white precipitate; therefore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solidFill>
                  <a:srgbClr val="CC0000"/>
                </a:solidFill>
              </a:rPr>
              <a:t> </a:t>
            </a:r>
            <a:r>
              <a:rPr lang="fr-FR" sz="3600" b="1" u="sng" smtClean="0">
                <a:solidFill>
                  <a:srgbClr val="800080"/>
                </a:solidFill>
                <a:latin typeface="Arial" charset="0"/>
              </a:rPr>
              <a:t>B =__</a:t>
            </a:r>
            <a:r>
              <a:rPr lang="fr-FR" sz="2800" smtClean="0">
                <a:solidFill>
                  <a:srgbClr val="80008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2800" b="1" smtClean="0">
                <a:solidFill>
                  <a:srgbClr val="800080"/>
                </a:solidFill>
              </a:rPr>
              <a:t>C</a:t>
            </a:r>
            <a:r>
              <a:rPr lang="fr-FR" sz="2800" smtClean="0"/>
              <a:t> was other solution that produced bubbles, as was solution </a:t>
            </a:r>
            <a:r>
              <a:rPr lang="fr-FR" sz="2800" b="1" smtClean="0">
                <a:solidFill>
                  <a:srgbClr val="660033"/>
                </a:solidFill>
              </a:rPr>
              <a:t>___</a:t>
            </a:r>
            <a:r>
              <a:rPr lang="fr-FR" sz="2800" smtClean="0"/>
              <a:t>; so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fr-FR" sz="2800" smtClean="0"/>
              <a:t> </a:t>
            </a:r>
            <a:r>
              <a:rPr lang="fr-FR" sz="3600" b="1" u="sng" smtClean="0">
                <a:solidFill>
                  <a:srgbClr val="800080"/>
                </a:solidFill>
                <a:latin typeface="Arial" charset="0"/>
              </a:rPr>
              <a:t>C = __</a:t>
            </a:r>
            <a:r>
              <a:rPr lang="fr-FR" sz="2800" smtClean="0">
                <a:solidFill>
                  <a:srgbClr val="80008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2800" smtClean="0"/>
              <a:t>By process of elimination,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solidFill>
                  <a:srgbClr val="660033"/>
                </a:solidFill>
              </a:rPr>
              <a:t> </a:t>
            </a:r>
            <a:r>
              <a:rPr lang="fr-FR" sz="3600" b="1" u="sng" smtClean="0">
                <a:solidFill>
                  <a:srgbClr val="800080"/>
                </a:solidFill>
                <a:latin typeface="Arial" charset="0"/>
              </a:rPr>
              <a:t>A = __</a:t>
            </a:r>
            <a:r>
              <a:rPr lang="fr-FR" sz="2800" smtClean="0">
                <a:solidFill>
                  <a:srgbClr val="80008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fr-FR" sz="2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457200"/>
            <a:ext cx="8686800" cy="792163"/>
          </a:xfrm>
          <a:noFill/>
          <a:ln w="5715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sz="4000" b="1" smtClean="0"/>
              <a:t>Mystery Solutions – 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8686800" cy="1401762"/>
          </a:xfrm>
          <a:noFill/>
          <a:ln w="762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sz="4000" b="1" smtClean="0"/>
              <a:t>Mystery Solutions Match-up </a:t>
            </a:r>
            <a:br>
              <a:rPr lang="fr-FR" sz="4000" b="1" smtClean="0"/>
            </a:br>
            <a:r>
              <a:rPr lang="fr-FR" sz="4000" b="1" smtClean="0"/>
              <a:t>Explanation</a:t>
            </a:r>
            <a:endParaRPr lang="en-US" sz="3800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438400"/>
            <a:ext cx="6781800" cy="3352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smtClean="0">
                <a:latin typeface="Arial" charset="0"/>
              </a:rPr>
              <a:t>A and 2 = aluminum potassium sulfate (alum)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smtClean="0">
                <a:latin typeface="Arial" charset="0"/>
              </a:rPr>
              <a:t>B and 3 = sodium bicarbonate (baking soda)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smtClean="0">
                <a:latin typeface="Arial" charset="0"/>
              </a:rPr>
              <a:t>C and 1 = citric acid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b="1" i="1" smtClean="0">
              <a:latin typeface="Arial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50825" y="1439863"/>
            <a:ext cx="8435975" cy="419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822325" eaLnBrk="1" hangingPunct="1">
              <a:lnSpc>
                <a:spcPct val="95000"/>
              </a:lnSpc>
              <a:spcBef>
                <a:spcPct val="20000"/>
              </a:spcBef>
            </a:pPr>
            <a:endParaRPr lang="en-US" sz="29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1600200"/>
            <a:ext cx="8610600" cy="5222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822325" eaLnBrk="1" hangingPunct="1">
              <a:lnSpc>
                <a:spcPct val="95000"/>
              </a:lnSpc>
              <a:spcBef>
                <a:spcPct val="50000"/>
              </a:spcBef>
            </a:pPr>
            <a:r>
              <a:rPr lang="en-US" sz="3600" b="1" i="1">
                <a:solidFill>
                  <a:schemeClr val="tx2"/>
                </a:solidFill>
                <a:latin typeface="Times New Roman" pitchFamily="18" charset="0"/>
              </a:rPr>
              <a:t>The Mystery Solutions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595" y="27878"/>
            <a:ext cx="8610600" cy="1096963"/>
          </a:xfrm>
          <a:noFill/>
          <a:ln w="762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sz="4000" b="1" dirty="0" err="1" smtClean="0"/>
              <a:t>Mystery</a:t>
            </a:r>
            <a:r>
              <a:rPr lang="fr-FR" sz="4000" b="1" dirty="0" smtClean="0"/>
              <a:t> Solutions Match-up </a:t>
            </a:r>
            <a:br>
              <a:rPr lang="fr-FR" sz="4000" b="1" dirty="0" smtClean="0"/>
            </a:br>
            <a:r>
              <a:rPr lang="fr-FR" sz="4000" b="1" dirty="0" smtClean="0"/>
              <a:t>Chemical </a:t>
            </a:r>
            <a:r>
              <a:rPr lang="fr-FR" sz="4000" b="1" dirty="0" err="1" smtClean="0"/>
              <a:t>Reactions</a:t>
            </a:r>
            <a:endParaRPr lang="fr-FR" sz="3800" b="1" dirty="0" smtClean="0"/>
          </a:p>
        </p:txBody>
      </p:sp>
      <p:sp>
        <p:nvSpPr>
          <p:cNvPr id="10243" name="Text Box 55"/>
          <p:cNvSpPr txBox="1">
            <a:spLocks noChangeArrowheads="1"/>
          </p:cNvSpPr>
          <p:nvPr/>
        </p:nvSpPr>
        <p:spPr bwMode="auto">
          <a:xfrm>
            <a:off x="260195" y="1371600"/>
            <a:ext cx="8382000" cy="550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9" tIns="45719" rIns="91439" bIns="4571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Arial" charset="0"/>
              </a:rPr>
              <a:t>Citric acid + sodium bicarbonate </a:t>
            </a:r>
            <a:r>
              <a:rPr lang="en-US" sz="3200" b="1" dirty="0">
                <a:sym typeface="Wingdings" pitchFamily="2" charset="2"/>
              </a:rPr>
              <a:t></a:t>
            </a:r>
            <a:r>
              <a:rPr lang="en-US" sz="3200" dirty="0"/>
              <a:t> </a:t>
            </a:r>
            <a:r>
              <a:rPr lang="en-US" sz="3200" b="1" dirty="0">
                <a:latin typeface="Arial" charset="0"/>
              </a:rPr>
              <a:t> sodium citrate + carbonic </a:t>
            </a:r>
            <a:r>
              <a:rPr lang="en-US" sz="3200" b="1" dirty="0" smtClean="0">
                <a:latin typeface="Arial" charset="0"/>
              </a:rPr>
              <a:t>acid</a:t>
            </a:r>
          </a:p>
          <a:p>
            <a:pPr>
              <a:spcBef>
                <a:spcPts val="0"/>
              </a:spcBef>
            </a:pPr>
            <a:r>
              <a:rPr lang="en-US" sz="3200" b="1" dirty="0" smtClean="0">
                <a:latin typeface="Arial" charset="0"/>
              </a:rPr>
              <a:t>The </a:t>
            </a:r>
            <a:r>
              <a:rPr lang="en-US" sz="3200" b="1" dirty="0">
                <a:latin typeface="Arial" charset="0"/>
              </a:rPr>
              <a:t>carbonic acid decomposes into water and carbon dioxide.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latin typeface="Arial" charset="0"/>
              </a:rPr>
              <a:t>The carbon dioxide forms the bubbles that students observe</a:t>
            </a:r>
            <a:r>
              <a:rPr lang="en-US" sz="3200" b="1" dirty="0" smtClean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200" b="1" i="1" dirty="0">
                <a:latin typeface="Arial" charset="0"/>
              </a:rPr>
              <a:t>None of the products of the citric acid and alum reaction are insoluble in water; therefore no change is observed. </a:t>
            </a:r>
          </a:p>
          <a:p>
            <a:pPr>
              <a:spcBef>
                <a:spcPct val="50000"/>
              </a:spcBef>
            </a:pPr>
            <a:endParaRPr lang="en-US" sz="32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407</Words>
  <Application>Microsoft Office PowerPoint</Application>
  <PresentationFormat>On-screen Show (4:3)</PresentationFormat>
  <Paragraphs>82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Georgia</vt:lpstr>
      <vt:lpstr>Times</vt:lpstr>
      <vt:lpstr>Times New Roman</vt:lpstr>
      <vt:lpstr>Wingdings</vt:lpstr>
      <vt:lpstr>Blank Presentation</vt:lpstr>
      <vt:lpstr>Flinn Hands-on Integrated Science Activities  for Middle School   Presented by Janet Hoekenga (Staff Scientist/Middle School Specialist) </vt:lpstr>
      <vt:lpstr>Today’s Workshop</vt:lpstr>
      <vt:lpstr>Mystery Solutions Science Practices</vt:lpstr>
      <vt:lpstr>Sample Procedure</vt:lpstr>
      <vt:lpstr>Sample Procedure, cont.</vt:lpstr>
      <vt:lpstr>Sample Results Table</vt:lpstr>
      <vt:lpstr>Mystery Solutions – Conclusions</vt:lpstr>
      <vt:lpstr>Mystery Solutions Match-up  Explanation</vt:lpstr>
      <vt:lpstr>Mystery Solutions Match-up  Chemical Reactions</vt:lpstr>
      <vt:lpstr>Mystery Solutions Match-up  Chemical Reactions</vt:lpstr>
      <vt:lpstr>Mystery Solutions Match-up Resources</vt:lpstr>
      <vt:lpstr>Mystery Solutions – Disposal</vt:lpstr>
    </vt:vector>
  </TitlesOfParts>
  <Company>Flinn Scientific,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Flinn Hands-on Integrated Science Activities  for Middle School   Presented by Janet Hoekenga (Staff Scientist/Middle School Specialist) </dc:title>
  <dc:creator>Patrick Flinn</dc:creator>
  <cp:lastModifiedBy>Janet Hoekenga</cp:lastModifiedBy>
  <cp:revision>36</cp:revision>
  <cp:lastPrinted>2014-10-13T20:24:32Z</cp:lastPrinted>
  <dcterms:created xsi:type="dcterms:W3CDTF">2010-05-03T14:59:27Z</dcterms:created>
  <dcterms:modified xsi:type="dcterms:W3CDTF">2016-03-23T18:44:55Z</dcterms:modified>
</cp:coreProperties>
</file>