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317" r:id="rId3"/>
    <p:sldId id="311" r:id="rId4"/>
    <p:sldId id="341" r:id="rId5"/>
    <p:sldId id="298" r:id="rId6"/>
    <p:sldId id="318" r:id="rId7"/>
    <p:sldId id="300" r:id="rId8"/>
    <p:sldId id="319" r:id="rId9"/>
    <p:sldId id="320" r:id="rId10"/>
    <p:sldId id="321" r:id="rId11"/>
    <p:sldId id="345" r:id="rId12"/>
    <p:sldId id="323" r:id="rId13"/>
    <p:sldId id="325" r:id="rId14"/>
    <p:sldId id="324" r:id="rId15"/>
    <p:sldId id="326" r:id="rId16"/>
    <p:sldId id="327" r:id="rId17"/>
    <p:sldId id="328" r:id="rId18"/>
    <p:sldId id="329" r:id="rId19"/>
    <p:sldId id="331" r:id="rId20"/>
    <p:sldId id="330" r:id="rId21"/>
    <p:sldId id="343" r:id="rId22"/>
    <p:sldId id="332" r:id="rId23"/>
    <p:sldId id="333" r:id="rId24"/>
    <p:sldId id="334" r:id="rId25"/>
    <p:sldId id="335" r:id="rId26"/>
    <p:sldId id="336" r:id="rId27"/>
    <p:sldId id="337" r:id="rId28"/>
    <p:sldId id="338" r:id="rId29"/>
    <p:sldId id="340" r:id="rId30"/>
    <p:sldId id="278" r:id="rId31"/>
    <p:sldId id="309" r:id="rId32"/>
    <p:sldId id="310" r:id="rId33"/>
    <p:sldId id="342" r:id="rId3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0099"/>
    <a:srgbClr val="0000FF"/>
    <a:srgbClr val="3399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4280" autoAdjust="0"/>
  </p:normalViewPr>
  <p:slideViewPr>
    <p:cSldViewPr>
      <p:cViewPr varScale="1">
        <p:scale>
          <a:sx n="110" d="100"/>
          <a:sy n="110" d="100"/>
        </p:scale>
        <p:origin x="16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867" tIns="46934" rIns="93867" bIns="46934"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64820"/>
          </a:xfrm>
          <a:prstGeom prst="rect">
            <a:avLst/>
          </a:prstGeom>
        </p:spPr>
        <p:txBody>
          <a:bodyPr vert="horz" lIns="93867" tIns="46934" rIns="93867" bIns="46934" rtlCol="0"/>
          <a:lstStyle>
            <a:lvl1pPr algn="r">
              <a:defRPr sz="1200"/>
            </a:lvl1pPr>
          </a:lstStyle>
          <a:p>
            <a:fld id="{C578BE95-B46B-4D7C-93EA-A753949B8D7C}" type="datetimeFigureOut">
              <a:rPr lang="en-US" smtClean="0"/>
              <a:pPr/>
              <a:t>11/8/2016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3867" tIns="46934" rIns="93867" bIns="46934"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829967"/>
            <a:ext cx="2971800" cy="464820"/>
          </a:xfrm>
          <a:prstGeom prst="rect">
            <a:avLst/>
          </a:prstGeom>
        </p:spPr>
        <p:txBody>
          <a:bodyPr vert="horz" lIns="93867" tIns="46934" rIns="93867" bIns="46934" rtlCol="0" anchor="b"/>
          <a:lstStyle>
            <a:lvl1pPr algn="r">
              <a:defRPr sz="1200"/>
            </a:lvl1pPr>
          </a:lstStyle>
          <a:p>
            <a:fld id="{2DB109EE-3FCF-4571-87F4-5EDCF3D54924}" type="slidenum">
              <a:rPr lang="en-US" smtClean="0"/>
              <a:pPr/>
              <a:t>‹#›</a:t>
            </a:fld>
            <a:endParaRPr lang="en-US"/>
          </a:p>
        </p:txBody>
      </p:sp>
    </p:spTree>
    <p:extLst>
      <p:ext uri="{BB962C8B-B14F-4D97-AF65-F5344CB8AC3E}">
        <p14:creationId xmlns:p14="http://schemas.microsoft.com/office/powerpoint/2010/main" val="3978671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867" tIns="46934" rIns="93867" bIns="46934" rtlCol="0"/>
          <a:lstStyle>
            <a:lvl1pPr algn="l">
              <a:defRPr sz="1200"/>
            </a:lvl1pPr>
          </a:lstStyle>
          <a:p>
            <a:endParaRPr lang="en-US"/>
          </a:p>
        </p:txBody>
      </p:sp>
      <p:sp>
        <p:nvSpPr>
          <p:cNvPr id="3" name="Date Placeholder 2"/>
          <p:cNvSpPr>
            <a:spLocks noGrp="1"/>
          </p:cNvSpPr>
          <p:nvPr>
            <p:ph type="dt" idx="1"/>
          </p:nvPr>
        </p:nvSpPr>
        <p:spPr>
          <a:xfrm>
            <a:off x="3884614" y="0"/>
            <a:ext cx="2971800" cy="464820"/>
          </a:xfrm>
          <a:prstGeom prst="rect">
            <a:avLst/>
          </a:prstGeom>
        </p:spPr>
        <p:txBody>
          <a:bodyPr vert="horz" lIns="93867" tIns="46934" rIns="93867" bIns="46934" rtlCol="0"/>
          <a:lstStyle>
            <a:lvl1pPr algn="r">
              <a:defRPr sz="1200"/>
            </a:lvl1pPr>
          </a:lstStyle>
          <a:p>
            <a:fld id="{38434949-A55F-44F6-A92A-459445C75CF8}" type="datetimeFigureOut">
              <a:rPr lang="en-US" smtClean="0"/>
              <a:pPr/>
              <a:t>11/8/2016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867" tIns="46934" rIns="93867" bIns="46934" rtlCol="0" anchor="ctr"/>
          <a:lstStyle/>
          <a:p>
            <a:endParaRPr lang="en-US"/>
          </a:p>
        </p:txBody>
      </p:sp>
      <p:sp>
        <p:nvSpPr>
          <p:cNvPr id="5" name="Notes Placeholder 4"/>
          <p:cNvSpPr>
            <a:spLocks noGrp="1"/>
          </p:cNvSpPr>
          <p:nvPr>
            <p:ph type="body" sz="quarter" idx="3"/>
          </p:nvPr>
        </p:nvSpPr>
        <p:spPr>
          <a:xfrm>
            <a:off x="685801" y="4415791"/>
            <a:ext cx="5486400" cy="4183380"/>
          </a:xfrm>
          <a:prstGeom prst="rect">
            <a:avLst/>
          </a:prstGeom>
        </p:spPr>
        <p:txBody>
          <a:bodyPr vert="horz" lIns="93867" tIns="46934" rIns="93867" bIns="469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867" tIns="46934" rIns="93867" bIns="46934"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67"/>
            <a:ext cx="2971800" cy="464820"/>
          </a:xfrm>
          <a:prstGeom prst="rect">
            <a:avLst/>
          </a:prstGeom>
        </p:spPr>
        <p:txBody>
          <a:bodyPr vert="horz" lIns="93867" tIns="46934" rIns="93867" bIns="46934" rtlCol="0" anchor="b"/>
          <a:lstStyle>
            <a:lvl1pPr algn="r">
              <a:defRPr sz="1200"/>
            </a:lvl1pPr>
          </a:lstStyle>
          <a:p>
            <a:fld id="{FC4FF039-C86E-4F39-89E9-0140438FABDA}" type="slidenum">
              <a:rPr lang="en-US" smtClean="0"/>
              <a:pPr/>
              <a:t>‹#›</a:t>
            </a:fld>
            <a:endParaRPr lang="en-US"/>
          </a:p>
        </p:txBody>
      </p:sp>
    </p:spTree>
    <p:extLst>
      <p:ext uri="{BB962C8B-B14F-4D97-AF65-F5344CB8AC3E}">
        <p14:creationId xmlns:p14="http://schemas.microsoft.com/office/powerpoint/2010/main" val="357590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a:t>
            </a:fld>
            <a:endParaRPr lang="en-US"/>
          </a:p>
        </p:txBody>
      </p:sp>
    </p:spTree>
    <p:extLst>
      <p:ext uri="{BB962C8B-B14F-4D97-AF65-F5344CB8AC3E}">
        <p14:creationId xmlns:p14="http://schemas.microsoft.com/office/powerpoint/2010/main" val="228381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offspring show wildtype eye</a:t>
            </a:r>
            <a:r>
              <a:rPr lang="en-US" baseline="0" dirty="0"/>
              <a:t> (red)</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10</a:t>
            </a:fld>
            <a:endParaRPr lang="en-US"/>
          </a:p>
        </p:txBody>
      </p:sp>
    </p:spTree>
    <p:extLst>
      <p:ext uri="{BB962C8B-B14F-4D97-AF65-F5344CB8AC3E}">
        <p14:creationId xmlns:p14="http://schemas.microsoft.com/office/powerpoint/2010/main" val="245892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offspring show wildtype eye</a:t>
            </a:r>
            <a:r>
              <a:rPr lang="en-US" baseline="0" dirty="0"/>
              <a:t> (red)</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11</a:t>
            </a:fld>
            <a:endParaRPr lang="en-US"/>
          </a:p>
        </p:txBody>
      </p:sp>
    </p:spTree>
    <p:extLst>
      <p:ext uri="{BB962C8B-B14F-4D97-AF65-F5344CB8AC3E}">
        <p14:creationId xmlns:p14="http://schemas.microsoft.com/office/powerpoint/2010/main" val="381281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red eyes but carry recessive allele for sepia eyes</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12</a:t>
            </a:fld>
            <a:endParaRPr lang="en-US"/>
          </a:p>
        </p:txBody>
      </p:sp>
    </p:spTree>
    <p:extLst>
      <p:ext uri="{BB962C8B-B14F-4D97-AF65-F5344CB8AC3E}">
        <p14:creationId xmlns:p14="http://schemas.microsoft.com/office/powerpoint/2010/main" val="412259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kit allows for dihybrid</a:t>
            </a:r>
            <a:r>
              <a:rPr lang="en-US" baseline="0" dirty="0"/>
              <a:t> crosses, backcrosses and sex linked crosses</a:t>
            </a:r>
            <a:endParaRPr lang="en-US" dirty="0"/>
          </a:p>
          <a:p>
            <a:endParaRPr lang="en-US" dirty="0"/>
          </a:p>
          <a:p>
            <a:r>
              <a:rPr lang="en-US" dirty="0"/>
              <a:t>Females</a:t>
            </a:r>
            <a:r>
              <a:rPr lang="en-US" baseline="0" dirty="0"/>
              <a:t> (top – no band, larger)</a:t>
            </a:r>
          </a:p>
          <a:p>
            <a:r>
              <a:rPr lang="en-US" baseline="0" dirty="0"/>
              <a:t>Males (bottom – banded, smaller)</a:t>
            </a:r>
          </a:p>
          <a:p>
            <a:endParaRPr lang="en-US" baseline="0" dirty="0"/>
          </a:p>
          <a:p>
            <a:r>
              <a:rPr lang="en-US" i="1" baseline="0" dirty="0"/>
              <a:t>Backcross – crossing a hybrid with one of its parents/individual genetically similar to achieve genetic identity closer to that of the parent</a:t>
            </a:r>
            <a:r>
              <a:rPr lang="en-US" baseline="0" dirty="0"/>
              <a:t>.</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13</a:t>
            </a:fld>
            <a:endParaRPr lang="en-US"/>
          </a:p>
        </p:txBody>
      </p:sp>
    </p:spTree>
    <p:extLst>
      <p:ext uri="{BB962C8B-B14F-4D97-AF65-F5344CB8AC3E}">
        <p14:creationId xmlns:p14="http://schemas.microsoft.com/office/powerpoint/2010/main" val="293538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FF039-C86E-4F39-89E9-0140438FABDA}" type="slidenum">
              <a:rPr lang="en-US" smtClean="0"/>
              <a:pPr/>
              <a:t>14</a:t>
            </a:fld>
            <a:endParaRPr lang="en-US"/>
          </a:p>
        </p:txBody>
      </p:sp>
    </p:spTree>
    <p:extLst>
      <p:ext uri="{BB962C8B-B14F-4D97-AF65-F5344CB8AC3E}">
        <p14:creationId xmlns:p14="http://schemas.microsoft.com/office/powerpoint/2010/main" val="63929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activity uses bingo chips to simulate what happens when a person sick with a bacterial infection is treated using antibiotics.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15</a:t>
            </a:fld>
            <a:endParaRPr lang="en-US"/>
          </a:p>
        </p:txBody>
      </p:sp>
    </p:spTree>
    <p:extLst>
      <p:ext uri="{BB962C8B-B14F-4D97-AF65-F5344CB8AC3E}">
        <p14:creationId xmlns:p14="http://schemas.microsoft.com/office/powerpoint/2010/main" val="74611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Bing</a:t>
            </a:r>
            <a:r>
              <a:rPr lang="en-US" baseline="0" dirty="0"/>
              <a:t>o chips represent HARMFUL bacteria found in that patient’s body PRIOR to treatment</a:t>
            </a:r>
          </a:p>
          <a:p>
            <a:pPr marL="228600" indent="-228600">
              <a:buAutoNum type="arabicPeriod"/>
            </a:pPr>
            <a:r>
              <a:rPr lang="en-US" baseline="0" dirty="0"/>
              <a:t>Rolling the die represents the dose of antibiotics taken.</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16</a:t>
            </a:fld>
            <a:endParaRPr lang="en-US"/>
          </a:p>
        </p:txBody>
      </p:sp>
    </p:spTree>
    <p:extLst>
      <p:ext uri="{BB962C8B-B14F-4D97-AF65-F5344CB8AC3E}">
        <p14:creationId xmlns:p14="http://schemas.microsoft.com/office/powerpoint/2010/main" val="2180575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17</a:t>
            </a:fld>
            <a:endParaRPr lang="en-US"/>
          </a:p>
        </p:txBody>
      </p:sp>
    </p:spTree>
    <p:extLst>
      <p:ext uri="{BB962C8B-B14F-4D97-AF65-F5344CB8AC3E}">
        <p14:creationId xmlns:p14="http://schemas.microsoft.com/office/powerpoint/2010/main" val="3412010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18</a:t>
            </a:fld>
            <a:endParaRPr lang="en-US"/>
          </a:p>
        </p:txBody>
      </p:sp>
    </p:spTree>
    <p:extLst>
      <p:ext uri="{BB962C8B-B14F-4D97-AF65-F5344CB8AC3E}">
        <p14:creationId xmlns:p14="http://schemas.microsoft.com/office/powerpoint/2010/main" val="287649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If one or more bacteria of a particular type (color) are still present after antibiotic dose, add one chip of that color to the population.</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19</a:t>
            </a:fld>
            <a:endParaRPr lang="en-US"/>
          </a:p>
        </p:txBody>
      </p:sp>
    </p:spTree>
    <p:extLst>
      <p:ext uri="{BB962C8B-B14F-4D97-AF65-F5344CB8AC3E}">
        <p14:creationId xmlns:p14="http://schemas.microsoft.com/office/powerpoint/2010/main" val="383442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a:t>
            </a:fld>
            <a:endParaRPr lang="en-US"/>
          </a:p>
        </p:txBody>
      </p:sp>
    </p:spTree>
    <p:extLst>
      <p:ext uri="{BB962C8B-B14F-4D97-AF65-F5344CB8AC3E}">
        <p14:creationId xmlns:p14="http://schemas.microsoft.com/office/powerpoint/2010/main" val="2333904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Roll</a:t>
            </a:r>
            <a:r>
              <a:rPr lang="en-US" baseline="0" dirty="0"/>
              <a:t> dice again and continue until “8 days of antibiotics have been taken.”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Fill data table</a:t>
            </a:r>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20</a:t>
            </a:fld>
            <a:endParaRPr lang="en-US"/>
          </a:p>
        </p:txBody>
      </p:sp>
    </p:spTree>
    <p:extLst>
      <p:ext uri="{BB962C8B-B14F-4D97-AF65-F5344CB8AC3E}">
        <p14:creationId xmlns:p14="http://schemas.microsoft.com/office/powerpoint/2010/main" val="1286281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21</a:t>
            </a:fld>
            <a:endParaRPr lang="en-US"/>
          </a:p>
        </p:txBody>
      </p:sp>
    </p:spTree>
    <p:extLst>
      <p:ext uri="{BB962C8B-B14F-4D97-AF65-F5344CB8AC3E}">
        <p14:creationId xmlns:p14="http://schemas.microsoft.com/office/powerpoint/2010/main" val="158288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a:t>
            </a:r>
            <a:r>
              <a:rPr lang="en-US" baseline="0" dirty="0"/>
              <a:t> of results, however trend of red bingo chips getting knocked out quickly while blue chips increase before being knocked out and yellow chips continue to gain in number and will be eliminated “with correct duration.”</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22</a:t>
            </a:fld>
            <a:endParaRPr lang="en-US"/>
          </a:p>
        </p:txBody>
      </p:sp>
    </p:spTree>
    <p:extLst>
      <p:ext uri="{BB962C8B-B14F-4D97-AF65-F5344CB8AC3E}">
        <p14:creationId xmlns:p14="http://schemas.microsoft.com/office/powerpoint/2010/main" val="339795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panose="02020603050405020304" pitchFamily="18" charset="0"/>
              </a:rPr>
              <a:t>From the definitions, it is clear that technology is not just computers and smart boards.</a:t>
            </a:r>
          </a:p>
          <a:p>
            <a:r>
              <a:rPr lang="en-US" altLang="en-US" dirty="0">
                <a:latin typeface="Times" panose="02020603050405020304" pitchFamily="18" charset="0"/>
              </a:rPr>
              <a:t>     *A paperclip was engineered to hold papers together, fulfilling a human need, simple as it may be.</a:t>
            </a:r>
          </a:p>
          <a:p>
            <a:endParaRPr lang="en-US" altLang="en-US" dirty="0">
              <a:latin typeface="Times" panose="02020603050405020304" pitchFamily="18" charset="0"/>
            </a:endParaRPr>
          </a:p>
          <a:p>
            <a:r>
              <a:rPr lang="en-US" altLang="en-US" dirty="0">
                <a:latin typeface="Times" panose="02020603050405020304" pitchFamily="18" charset="0"/>
              </a:rPr>
              <a:t>Many activities:</a:t>
            </a:r>
          </a:p>
          <a:p>
            <a:r>
              <a:rPr lang="en-US" altLang="en-US" dirty="0">
                <a:latin typeface="Times" panose="02020603050405020304" pitchFamily="18" charset="0"/>
              </a:rPr>
              <a:t>     *already STEM-oriented</a:t>
            </a:r>
          </a:p>
          <a:p>
            <a:endParaRPr lang="en-US" altLang="en-US" dirty="0">
              <a:latin typeface="Times" panose="02020603050405020304" pitchFamily="18" charset="0"/>
            </a:endParaRPr>
          </a:p>
          <a:p>
            <a:r>
              <a:rPr lang="en-US" altLang="en-US" dirty="0">
                <a:latin typeface="Times" panose="02020603050405020304" pitchFamily="18" charset="0"/>
              </a:rPr>
              <a:t>Other activities:</a:t>
            </a:r>
          </a:p>
          <a:p>
            <a:r>
              <a:rPr lang="en-US" altLang="en-US" dirty="0">
                <a:latin typeface="Times" panose="02020603050405020304" pitchFamily="18" charset="0"/>
              </a:rPr>
              <a:t>     *slight modifications</a:t>
            </a:r>
          </a:p>
          <a:p>
            <a:r>
              <a:rPr lang="en-US" altLang="en-US" dirty="0">
                <a:latin typeface="Times" panose="02020603050405020304" pitchFamily="18" charset="0"/>
              </a:rPr>
              <a:t>     *provide the opportunity for inquiry and design</a:t>
            </a:r>
          </a:p>
          <a:p>
            <a:r>
              <a:rPr lang="en-US" altLang="en-US" dirty="0">
                <a:latin typeface="Times" panose="02020603050405020304" pitchFamily="18" charset="0"/>
              </a:rPr>
              <a:t>     *help students connection science and engineering</a:t>
            </a:r>
          </a:p>
        </p:txBody>
      </p:sp>
      <p:sp>
        <p:nvSpPr>
          <p:cNvPr id="4" name="Slide Number Placeholder 3"/>
          <p:cNvSpPr>
            <a:spLocks noGrp="1"/>
          </p:cNvSpPr>
          <p:nvPr>
            <p:ph type="sldNum" sz="quarter" idx="10"/>
          </p:nvPr>
        </p:nvSpPr>
        <p:spPr/>
        <p:txBody>
          <a:bodyPr/>
          <a:lstStyle/>
          <a:p>
            <a:fld id="{FC4FF039-C86E-4F39-89E9-0140438FABDA}" type="slidenum">
              <a:rPr lang="en-US" smtClean="0"/>
              <a:pPr/>
              <a:t>23</a:t>
            </a:fld>
            <a:endParaRPr lang="en-US"/>
          </a:p>
        </p:txBody>
      </p:sp>
    </p:spTree>
    <p:extLst>
      <p:ext uri="{BB962C8B-B14F-4D97-AF65-F5344CB8AC3E}">
        <p14:creationId xmlns:p14="http://schemas.microsoft.com/office/powerpoint/2010/main" val="60227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different, cyclical diagrams that demonstrate the engineering design process</a:t>
            </a:r>
          </a:p>
          <a:p>
            <a:r>
              <a:rPr lang="en-US" baseline="0" dirty="0"/>
              <a:t>*Two big components are building a unique prototype and that there are multiple possible solutions</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24</a:t>
            </a:fld>
            <a:endParaRPr lang="en-US"/>
          </a:p>
        </p:txBody>
      </p:sp>
    </p:spTree>
    <p:extLst>
      <p:ext uri="{BB962C8B-B14F-4D97-AF65-F5344CB8AC3E}">
        <p14:creationId xmlns:p14="http://schemas.microsoft.com/office/powerpoint/2010/main" val="1132139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Concepts: microevolution, alleles</a:t>
            </a:r>
          </a:p>
        </p:txBody>
      </p:sp>
      <p:sp>
        <p:nvSpPr>
          <p:cNvPr id="4" name="Slide Number Placeholder 3"/>
          <p:cNvSpPr>
            <a:spLocks noGrp="1"/>
          </p:cNvSpPr>
          <p:nvPr>
            <p:ph type="sldNum" sz="quarter" idx="10"/>
          </p:nvPr>
        </p:nvSpPr>
        <p:spPr/>
        <p:txBody>
          <a:bodyPr/>
          <a:lstStyle/>
          <a:p>
            <a:fld id="{FC4FF039-C86E-4F39-89E9-0140438FABDA}" type="slidenum">
              <a:rPr lang="en-US" smtClean="0"/>
              <a:pPr/>
              <a:t>25</a:t>
            </a:fld>
            <a:endParaRPr lang="en-US"/>
          </a:p>
        </p:txBody>
      </p:sp>
    </p:spTree>
    <p:extLst>
      <p:ext uri="{BB962C8B-B14F-4D97-AF65-F5344CB8AC3E}">
        <p14:creationId xmlns:p14="http://schemas.microsoft.com/office/powerpoint/2010/main" val="96014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migration = nest</a:t>
            </a:r>
            <a:r>
              <a:rPr lang="en-US" baseline="0" dirty="0"/>
              <a:t> cannot be relocated </a:t>
            </a:r>
            <a:endParaRPr lang="en-US" dirty="0"/>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26</a:t>
            </a:fld>
            <a:endParaRPr lang="en-US"/>
          </a:p>
        </p:txBody>
      </p:sp>
    </p:spTree>
    <p:extLst>
      <p:ext uri="{BB962C8B-B14F-4D97-AF65-F5344CB8AC3E}">
        <p14:creationId xmlns:p14="http://schemas.microsoft.com/office/powerpoint/2010/main" val="3695902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Trends</a:t>
            </a:r>
            <a:r>
              <a:rPr lang="en-US" baseline="0" dirty="0"/>
              <a:t> at Flinn – </a:t>
            </a:r>
          </a:p>
          <a:p>
            <a:r>
              <a:rPr lang="en-US" baseline="0" dirty="0"/>
              <a:t>Soft foods - skewer was best (stab the packing peanuts, gathering many at each feeding)</a:t>
            </a:r>
          </a:p>
          <a:p>
            <a:r>
              <a:rPr lang="en-US" baseline="0" dirty="0"/>
              <a:t>Dry foods – skewers eliminated in one generation, and forks became the dominant phenotype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27</a:t>
            </a:fld>
            <a:endParaRPr lang="en-US"/>
          </a:p>
        </p:txBody>
      </p:sp>
    </p:spTree>
    <p:extLst>
      <p:ext uri="{BB962C8B-B14F-4D97-AF65-F5344CB8AC3E}">
        <p14:creationId xmlns:p14="http://schemas.microsoft.com/office/powerpoint/2010/main" val="360729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 beak-like</a:t>
            </a:r>
            <a:r>
              <a:rPr lang="en-US" baseline="0" dirty="0"/>
              <a:t> (hinged-jaw), original design (can’t bring in salad tongs)</a:t>
            </a:r>
          </a:p>
          <a:p>
            <a:r>
              <a:rPr lang="en-US" baseline="0" dirty="0"/>
              <a:t>Constraints: size (largest 10cm x 3cm x 5cm)</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28</a:t>
            </a:fld>
            <a:endParaRPr lang="en-US"/>
          </a:p>
        </p:txBody>
      </p:sp>
    </p:spTree>
    <p:extLst>
      <p:ext uri="{BB962C8B-B14F-4D97-AF65-F5344CB8AC3E}">
        <p14:creationId xmlns:p14="http://schemas.microsoft.com/office/powerpoint/2010/main" val="2255968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29</a:t>
            </a:fld>
            <a:endParaRPr lang="en-US"/>
          </a:p>
        </p:txBody>
      </p:sp>
    </p:spTree>
    <p:extLst>
      <p:ext uri="{BB962C8B-B14F-4D97-AF65-F5344CB8AC3E}">
        <p14:creationId xmlns:p14="http://schemas.microsoft.com/office/powerpoint/2010/main" val="118434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WEAK BASE:</a:t>
            </a:r>
            <a:r>
              <a:rPr lang="en-US" baseline="0" dirty="0"/>
              <a:t> </a:t>
            </a:r>
            <a:r>
              <a:rPr lang="en-US" dirty="0"/>
              <a:t>Active ingredient –</a:t>
            </a:r>
            <a:r>
              <a:rPr lang="en-US" baseline="0" dirty="0"/>
              <a:t> magnesium hydroxide which forms a suspension in water due to low solubility</a:t>
            </a:r>
          </a:p>
          <a:p>
            <a:r>
              <a:rPr lang="en-US" baseline="0" dirty="0"/>
              <a:t>NEUTRALIZES: Ideal because it doesn’t dissolve at once…dissolves slowly as it reacts with and neutralizes stomach acid</a:t>
            </a:r>
          </a:p>
          <a:p>
            <a:r>
              <a:rPr lang="en-US" baseline="0" dirty="0"/>
              <a:t>HEARTBURN: caused when stomach acids irritate and partially digest esophageal lining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3</a:t>
            </a:fld>
            <a:endParaRPr lang="en-US"/>
          </a:p>
        </p:txBody>
      </p:sp>
    </p:spTree>
    <p:extLst>
      <p:ext uri="{BB962C8B-B14F-4D97-AF65-F5344CB8AC3E}">
        <p14:creationId xmlns:p14="http://schemas.microsoft.com/office/powerpoint/2010/main" val="1470531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If students fill in the bingo cards…</a:t>
            </a:r>
          </a:p>
          <a:p>
            <a:pPr marL="0" indent="0">
              <a:buNone/>
            </a:pPr>
            <a:r>
              <a:rPr lang="en-US" dirty="0"/>
              <a:t>*randomly write all 20 amino</a:t>
            </a:r>
            <a:r>
              <a:rPr lang="en-US" baseline="0" dirty="0"/>
              <a:t> acids on the card</a:t>
            </a:r>
          </a:p>
          <a:p>
            <a:pPr marL="0" indent="0">
              <a:buNone/>
            </a:pPr>
            <a:r>
              <a:rPr lang="en-US" baseline="0" dirty="0"/>
              <a:t>*5 additional spaces – either repeat amino acids or use other vocabulary terms in extra spaces</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30</a:t>
            </a:fld>
            <a:endParaRPr lang="en-US"/>
          </a:p>
        </p:txBody>
      </p:sp>
    </p:spTree>
    <p:extLst>
      <p:ext uri="{BB962C8B-B14F-4D97-AF65-F5344CB8AC3E}">
        <p14:creationId xmlns:p14="http://schemas.microsoft.com/office/powerpoint/2010/main" val="773807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 did not change</a:t>
            </a:r>
            <a:r>
              <a:rPr lang="en-US" baseline="0" dirty="0">
                <a:solidFill>
                  <a:srgbClr val="FF0000"/>
                </a:solidFill>
              </a:rPr>
              <a:t> number of copies…not using for prize give away!</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 only included one copy of card 29 and card 32. If those are the winners it will be easier to distribute prizes. – JV)</a:t>
            </a:r>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31</a:t>
            </a:fld>
            <a:endParaRPr lang="en-US"/>
          </a:p>
        </p:txBody>
      </p:sp>
    </p:spTree>
    <p:extLst>
      <p:ext uri="{BB962C8B-B14F-4D97-AF65-F5344CB8AC3E}">
        <p14:creationId xmlns:p14="http://schemas.microsoft.com/office/powerpoint/2010/main" val="4145111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Met(</a:t>
            </a:r>
            <a:r>
              <a:rPr lang="en-US" dirty="0" err="1" smtClean="0"/>
              <a:t>anine</a:t>
            </a:r>
            <a:r>
              <a:rPr lang="en-US" dirty="0" smtClean="0"/>
              <a:t>)</a:t>
            </a:r>
          </a:p>
          <a:p>
            <a:pPr marL="228600" indent="-228600">
              <a:buAutoNum type="arabicPeriod"/>
            </a:pPr>
            <a:r>
              <a:rPr lang="en-US" dirty="0" smtClean="0"/>
              <a:t>Lys(</a:t>
            </a:r>
            <a:r>
              <a:rPr lang="en-US" dirty="0" err="1" smtClean="0"/>
              <a:t>ine</a:t>
            </a:r>
            <a:r>
              <a:rPr lang="en-US" dirty="0" smtClean="0"/>
              <a:t>)</a:t>
            </a:r>
          </a:p>
          <a:p>
            <a:pPr marL="228600" indent="-228600">
              <a:buAutoNum type="arabicPeriod"/>
            </a:pPr>
            <a:r>
              <a:rPr lang="en-US" dirty="0" smtClean="0"/>
              <a:t>His(tine)</a:t>
            </a:r>
          </a:p>
          <a:p>
            <a:pPr marL="228600" indent="-228600">
              <a:buAutoNum type="arabicPeriod"/>
            </a:pPr>
            <a:r>
              <a:rPr lang="en-US" dirty="0" smtClean="0"/>
              <a:t>Pro(line)</a:t>
            </a:r>
          </a:p>
          <a:p>
            <a:pPr marL="228600" indent="-228600">
              <a:buAutoNum type="arabicPeriod"/>
            </a:pPr>
            <a:r>
              <a:rPr lang="en-US" dirty="0" err="1" smtClean="0"/>
              <a:t>Leu</a:t>
            </a:r>
            <a:r>
              <a:rPr lang="en-US" dirty="0" smtClean="0"/>
              <a:t>(cine)</a:t>
            </a:r>
          </a:p>
          <a:p>
            <a:pPr marL="228600" indent="-228600">
              <a:buAutoNum type="arabicPeriod"/>
            </a:pPr>
            <a:r>
              <a:rPr lang="en-US" dirty="0" smtClean="0"/>
              <a:t>Double</a:t>
            </a:r>
            <a:r>
              <a:rPr lang="en-US" baseline="0" dirty="0" smtClean="0"/>
              <a:t> Helix</a:t>
            </a:r>
          </a:p>
          <a:p>
            <a:pPr marL="228600" indent="-228600">
              <a:buAutoNum type="arabicPeriod"/>
            </a:pPr>
            <a:r>
              <a:rPr lang="en-US" baseline="0" dirty="0" err="1" smtClean="0"/>
              <a:t>Gly</a:t>
            </a:r>
            <a:r>
              <a:rPr lang="en-US" baseline="0" dirty="0" smtClean="0"/>
              <a:t>(cine)</a:t>
            </a:r>
          </a:p>
          <a:p>
            <a:pPr marL="228600" indent="-228600">
              <a:buAutoNum type="arabicPeriod"/>
            </a:pPr>
            <a:r>
              <a:rPr lang="en-US" baseline="0" dirty="0" smtClean="0"/>
              <a:t>Nucleus</a:t>
            </a:r>
          </a:p>
          <a:p>
            <a:pPr marL="228600" indent="-228600">
              <a:buAutoNum type="arabicPeriod"/>
            </a:pPr>
            <a:r>
              <a:rPr lang="en-US" baseline="0" dirty="0" smtClean="0"/>
              <a:t>Ala(nine)</a:t>
            </a:r>
          </a:p>
          <a:p>
            <a:pPr marL="228600" indent="-228600">
              <a:buAutoNum type="arabicPeriod"/>
            </a:pPr>
            <a:r>
              <a:rPr lang="en-US" baseline="0" dirty="0" err="1" smtClean="0"/>
              <a:t>Trp</a:t>
            </a:r>
            <a:r>
              <a:rPr lang="en-US" baseline="0" dirty="0" smtClean="0"/>
              <a:t> Tryptophan</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32</a:t>
            </a:fld>
            <a:endParaRPr lang="en-US"/>
          </a:p>
        </p:txBody>
      </p:sp>
    </p:spTree>
    <p:extLst>
      <p:ext uri="{BB962C8B-B14F-4D97-AF65-F5344CB8AC3E}">
        <p14:creationId xmlns:p14="http://schemas.microsoft.com/office/powerpoint/2010/main" val="51709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33</a:t>
            </a:fld>
            <a:endParaRPr lang="en-US"/>
          </a:p>
        </p:txBody>
      </p:sp>
    </p:spTree>
    <p:extLst>
      <p:ext uri="{BB962C8B-B14F-4D97-AF65-F5344CB8AC3E}">
        <p14:creationId xmlns:p14="http://schemas.microsoft.com/office/powerpoint/2010/main" val="301976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Stomach acid pH &lt;2 with empty stomach</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Narkisim" panose="020E0502050101010101" pitchFamily="34" charset="-79"/>
                <a:cs typeface="Narkisim" panose="020E0502050101010101" pitchFamily="34" charset="-79"/>
              </a:rPr>
              <a:t>Rainbow of colors: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Narkisim" panose="020E0502050101010101" pitchFamily="34" charset="-79"/>
                <a:cs typeface="Narkisim" panose="020E0502050101010101" pitchFamily="34" charset="-79"/>
              </a:rPr>
              <a:t>Acid disperses through the beaker and is neutralized by MgOH causes purple to red color change. Unreacted acid will cause more MgOH to be pulled from solution until all acid is gone then return to purple (pH 10) indicating excess MgOH present. Continue to add </a:t>
            </a:r>
            <a:r>
              <a:rPr lang="en-US" dirty="0" err="1">
                <a:latin typeface="Narkisim" panose="020E0502050101010101" pitchFamily="34" charset="-79"/>
                <a:cs typeface="Narkisim" panose="020E0502050101010101" pitchFamily="34" charset="-79"/>
              </a:rPr>
              <a:t>HCl</a:t>
            </a:r>
            <a:r>
              <a:rPr lang="en-US" baseline="0" dirty="0">
                <a:latin typeface="Narkisim" panose="020E0502050101010101" pitchFamily="34" charset="-79"/>
                <a:cs typeface="Narkisim" panose="020E0502050101010101" pitchFamily="34" charset="-79"/>
              </a:rPr>
              <a:t> until all MgOH is reacted (beaker contents stay 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Narkisim" panose="020E0502050101010101" pitchFamily="34" charset="-79"/>
              <a:cs typeface="Narkisim" panose="020E0502050101010101"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Narkisim" panose="020E0502050101010101" pitchFamily="34" charset="-79"/>
              <a:cs typeface="Narkisim" panose="020E0502050101010101" pitchFamily="34" charset="-79"/>
            </a:endParaRPr>
          </a:p>
        </p:txBody>
      </p:sp>
      <p:sp>
        <p:nvSpPr>
          <p:cNvPr id="4" name="Slide Number Placeholder 3"/>
          <p:cNvSpPr>
            <a:spLocks noGrp="1"/>
          </p:cNvSpPr>
          <p:nvPr>
            <p:ph type="sldNum" sz="quarter" idx="10"/>
          </p:nvPr>
        </p:nvSpPr>
        <p:spPr/>
        <p:txBody>
          <a:bodyPr/>
          <a:lstStyle/>
          <a:p>
            <a:fld id="{FC4FF039-C86E-4F39-89E9-0140438FABDA}" type="slidenum">
              <a:rPr lang="en-US" smtClean="0"/>
              <a:pPr/>
              <a:t>4</a:t>
            </a:fld>
            <a:endParaRPr lang="en-US"/>
          </a:p>
        </p:txBody>
      </p:sp>
    </p:spTree>
    <p:extLst>
      <p:ext uri="{BB962C8B-B14F-4D97-AF65-F5344CB8AC3E}">
        <p14:creationId xmlns:p14="http://schemas.microsoft.com/office/powerpoint/2010/main" val="7028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Organism – complex multicellular</a:t>
            </a:r>
            <a:r>
              <a:rPr lang="en-US" baseline="0" dirty="0"/>
              <a:t> organism with patterns similar to humans, ex: 60% of genes that cause human disease have a recognizable match in the fruit fly genome</a:t>
            </a:r>
          </a:p>
          <a:p>
            <a:endParaRPr lang="en-US" baseline="0" dirty="0"/>
          </a:p>
          <a:p>
            <a:r>
              <a:rPr lang="en-US" baseline="0" dirty="0"/>
              <a:t>Mendelian Inheritance – easy to perform crosses that result in expected genotypic and phenotypic ratios</a:t>
            </a:r>
          </a:p>
          <a:p>
            <a:endParaRPr lang="en-US" baseline="0" dirty="0"/>
          </a:p>
          <a:p>
            <a:r>
              <a:rPr lang="en-US" baseline="0" dirty="0"/>
              <a:t>Genome – sequenced in 2000, four pairs of chromosomes (1 sex, 3 autosomes)</a:t>
            </a:r>
          </a:p>
          <a:p>
            <a:endParaRPr lang="en-US" baseline="0" dirty="0"/>
          </a:p>
          <a:p>
            <a:r>
              <a:rPr lang="en-US" baseline="0" dirty="0"/>
              <a:t>Morphology - physical structures students study are easily identified once flies are anesthetized</a:t>
            </a:r>
            <a:endParaRPr lang="en-US" dirty="0"/>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5</a:t>
            </a:fld>
            <a:endParaRPr lang="en-US"/>
          </a:p>
        </p:txBody>
      </p:sp>
    </p:spTree>
    <p:extLst>
      <p:ext uri="{BB962C8B-B14F-4D97-AF65-F5344CB8AC3E}">
        <p14:creationId xmlns:p14="http://schemas.microsoft.com/office/powerpoint/2010/main" val="346674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IMAGE</a:t>
            </a:r>
            <a:r>
              <a:rPr lang="en-US" baseline="0" dirty="0"/>
              <a:t> - find image of vials with flies</a:t>
            </a:r>
            <a:endParaRPr lang="en-US" dirty="0"/>
          </a:p>
          <a:p>
            <a:r>
              <a:rPr lang="en-US" dirty="0"/>
              <a:t>GOODs:</a:t>
            </a:r>
          </a:p>
          <a:p>
            <a:pPr marL="232943" indent="-232943">
              <a:buAutoNum type="arabicPeriod"/>
            </a:pPr>
            <a:r>
              <a:rPr lang="en-US" dirty="0"/>
              <a:t>Small</a:t>
            </a:r>
            <a:r>
              <a:rPr lang="en-US" baseline="0" dirty="0"/>
              <a:t> size. They don’t take up lab space.</a:t>
            </a:r>
          </a:p>
          <a:p>
            <a:pPr marL="232943" indent="-232943">
              <a:buAutoNum type="arabicPeriod"/>
            </a:pPr>
            <a:r>
              <a:rPr lang="en-US" baseline="0" dirty="0"/>
              <a:t>Inexpensive. </a:t>
            </a:r>
          </a:p>
          <a:p>
            <a:pPr marL="232943" indent="-232943">
              <a:buAutoNum type="arabicPeriod"/>
            </a:pPr>
            <a:r>
              <a:rPr lang="en-US" baseline="0" dirty="0"/>
              <a:t>Simple habitat. Vial, foam plug net</a:t>
            </a:r>
          </a:p>
          <a:p>
            <a:pPr marL="232943" indent="-232943">
              <a:buAutoNum type="arabicPeriod"/>
            </a:pPr>
            <a:r>
              <a:rPr lang="en-US" baseline="0" dirty="0"/>
              <a:t>One generation 10-20 days @ 21-25 °C</a:t>
            </a:r>
          </a:p>
          <a:p>
            <a:pPr marL="232943" indent="-232943">
              <a:buAutoNum type="arabicPeriod"/>
            </a:pPr>
            <a:r>
              <a:rPr lang="en-US" baseline="0" dirty="0"/>
              <a:t>One female lays ~500 eggs in 10 days</a:t>
            </a:r>
          </a:p>
          <a:p>
            <a:pPr marL="232943" indent="-232943">
              <a:buAutoNum type="arabicPeriod"/>
            </a:pPr>
            <a:r>
              <a:rPr lang="en-US" baseline="0" dirty="0">
                <a:solidFill>
                  <a:srgbClr val="FF0000"/>
                </a:solidFill>
              </a:rPr>
              <a:t>Egg to adult fly = 14 days (8 days as egg and larval stages (3) and 6 days a pupal stage). Within 8-12 hours newly emerged flies are capable of mating, adults can survive for several weeks</a:t>
            </a:r>
          </a:p>
          <a:p>
            <a:pPr marL="0" indent="0">
              <a:buNone/>
            </a:pPr>
            <a:endParaRPr lang="en-US" dirty="0">
              <a:solidFill>
                <a:srgbClr val="FF0000"/>
              </a:solidFill>
            </a:endParaRPr>
          </a:p>
          <a:p>
            <a:pPr marL="232943" indent="-232943"/>
            <a:r>
              <a:rPr lang="en-US" dirty="0">
                <a:solidFill>
                  <a:srgbClr val="FF0000"/>
                </a:solidFill>
              </a:rPr>
              <a:t>BADs</a:t>
            </a:r>
          </a:p>
          <a:p>
            <a:pPr marL="232943" indent="-232943">
              <a:buAutoNum type="arabicPeriod"/>
            </a:pPr>
            <a:r>
              <a:rPr lang="en-US" dirty="0">
                <a:solidFill>
                  <a:srgbClr val="FF0000"/>
                </a:solidFill>
              </a:rPr>
              <a:t>Time- massive time constraints - t</a:t>
            </a:r>
            <a:r>
              <a:rPr lang="en-US" baseline="0" dirty="0">
                <a:solidFill>
                  <a:srgbClr val="FF0000"/>
                </a:solidFill>
              </a:rPr>
              <a:t>he flies don’t sleep for nights, weekends, spring break. No matter what else is going on in your life you have to check them every 8-12 hours to ensure accurate results. </a:t>
            </a:r>
          </a:p>
          <a:p>
            <a:pPr marL="232943" indent="-232943">
              <a:buAutoNum type="arabicPeriod"/>
            </a:pPr>
            <a:r>
              <a:rPr lang="en-US" baseline="0" dirty="0">
                <a:solidFill>
                  <a:srgbClr val="FF0000"/>
                </a:solidFill>
              </a:rPr>
              <a:t>Pests if they escape…</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6</a:t>
            </a:fld>
            <a:endParaRPr lang="en-US"/>
          </a:p>
        </p:txBody>
      </p:sp>
    </p:spTree>
    <p:extLst>
      <p:ext uri="{BB962C8B-B14F-4D97-AF65-F5344CB8AC3E}">
        <p14:creationId xmlns:p14="http://schemas.microsoft.com/office/powerpoint/2010/main" val="35702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Mutants available include:</a:t>
            </a:r>
          </a:p>
          <a:p>
            <a:r>
              <a:rPr lang="en-US" baseline="0" dirty="0"/>
              <a:t>Eye colors – sepia, white, (red = wildtype)</a:t>
            </a:r>
          </a:p>
          <a:p>
            <a:r>
              <a:rPr lang="en-US" baseline="0" dirty="0"/>
              <a:t>Body colors – ebony (brown =wildtype)</a:t>
            </a:r>
          </a:p>
          <a:p>
            <a:r>
              <a:rPr lang="en-US" baseline="0" dirty="0"/>
              <a:t>Wing types – dumpy (regular = wildtype)</a:t>
            </a:r>
          </a:p>
        </p:txBody>
      </p:sp>
      <p:sp>
        <p:nvSpPr>
          <p:cNvPr id="4" name="Slide Number Placeholder 3"/>
          <p:cNvSpPr>
            <a:spLocks noGrp="1"/>
          </p:cNvSpPr>
          <p:nvPr>
            <p:ph type="sldNum" sz="quarter" idx="10"/>
          </p:nvPr>
        </p:nvSpPr>
        <p:spPr/>
        <p:txBody>
          <a:bodyPr/>
          <a:lstStyle/>
          <a:p>
            <a:fld id="{FC4FF039-C86E-4F39-89E9-0140438FABDA}" type="slidenum">
              <a:rPr lang="en-US" smtClean="0"/>
              <a:pPr/>
              <a:t>7</a:t>
            </a:fld>
            <a:endParaRPr lang="en-US"/>
          </a:p>
        </p:txBody>
      </p:sp>
    </p:spTree>
    <p:extLst>
      <p:ext uri="{BB962C8B-B14F-4D97-AF65-F5344CB8AC3E}">
        <p14:creationId xmlns:p14="http://schemas.microsoft.com/office/powerpoint/2010/main" val="3375952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Male vs</a:t>
            </a:r>
            <a:r>
              <a:rPr lang="en-US" baseline="0" dirty="0"/>
              <a:t> female </a:t>
            </a:r>
          </a:p>
          <a:p>
            <a:r>
              <a:rPr lang="en-US" baseline="0" dirty="0"/>
              <a:t>     *male has sex comb on forelegs (both) absent in females</a:t>
            </a:r>
          </a:p>
          <a:p>
            <a:r>
              <a:rPr lang="en-US" baseline="0" dirty="0"/>
              <a:t>     *male has large, thick band at end of abdomen</a:t>
            </a:r>
          </a:p>
          <a:p>
            <a:r>
              <a:rPr lang="en-US" baseline="0" dirty="0"/>
              <a:t>     *female has striped banding at end of abdomen</a:t>
            </a:r>
          </a:p>
          <a:p>
            <a:r>
              <a:rPr lang="en-US" baseline="0" dirty="0"/>
              <a:t>Wild-type </a:t>
            </a:r>
          </a:p>
          <a:p>
            <a:r>
              <a:rPr lang="en-US" baseline="0" dirty="0"/>
              <a:t>     *typical appearance (yellow-brown body, red eyes, round eyes, full wings)</a:t>
            </a:r>
          </a:p>
          <a:p>
            <a:r>
              <a:rPr lang="en-US" baseline="0" dirty="0"/>
              <a:t>Mutant</a:t>
            </a:r>
          </a:p>
          <a:p>
            <a:r>
              <a:rPr lang="en-US" baseline="0" dirty="0"/>
              <a:t>     *genetic variation (naturally occurring or artificially induced)</a:t>
            </a:r>
          </a:p>
          <a:p>
            <a:endParaRPr lang="en-US" baseline="0"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8</a:t>
            </a:fld>
            <a:endParaRPr lang="en-US"/>
          </a:p>
        </p:txBody>
      </p:sp>
    </p:spTree>
    <p:extLst>
      <p:ext uri="{BB962C8B-B14F-4D97-AF65-F5344CB8AC3E}">
        <p14:creationId xmlns:p14="http://schemas.microsoft.com/office/powerpoint/2010/main" val="16216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monohybrid</a:t>
            </a:r>
            <a:r>
              <a:rPr lang="en-US" baseline="0" dirty="0"/>
              <a:t> cross – wildtype (red eyes) with mutant sepia eyes</a:t>
            </a:r>
            <a:endParaRPr lang="en-US" dirty="0"/>
          </a:p>
        </p:txBody>
      </p:sp>
      <p:sp>
        <p:nvSpPr>
          <p:cNvPr id="4" name="Slide Number Placeholder 3"/>
          <p:cNvSpPr>
            <a:spLocks noGrp="1"/>
          </p:cNvSpPr>
          <p:nvPr>
            <p:ph type="sldNum" sz="quarter" idx="10"/>
          </p:nvPr>
        </p:nvSpPr>
        <p:spPr/>
        <p:txBody>
          <a:bodyPr/>
          <a:lstStyle/>
          <a:p>
            <a:fld id="{FC4FF039-C86E-4F39-89E9-0140438FABDA}" type="slidenum">
              <a:rPr lang="en-US" smtClean="0"/>
              <a:pPr/>
              <a:t>9</a:t>
            </a:fld>
            <a:endParaRPr lang="en-US"/>
          </a:p>
        </p:txBody>
      </p:sp>
    </p:spTree>
    <p:extLst>
      <p:ext uri="{BB962C8B-B14F-4D97-AF65-F5344CB8AC3E}">
        <p14:creationId xmlns:p14="http://schemas.microsoft.com/office/powerpoint/2010/main" val="3833724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2129B2-F52D-4CEA-902C-8EA7311F9BCC}"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129B2-F52D-4CEA-902C-8EA7311F9BCC}"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129B2-F52D-4CEA-902C-8EA7311F9BCC}"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2129B2-F52D-4CEA-902C-8EA7311F9BCC}"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2129B2-F52D-4CEA-902C-8EA7311F9BCC}"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2129B2-F52D-4CEA-902C-8EA7311F9BCC}" type="datetimeFigureOut">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2129B2-F52D-4CEA-902C-8EA7311F9BCC}" type="datetimeFigureOut">
              <a:rPr lang="en-US" smtClean="0"/>
              <a:pPr/>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2129B2-F52D-4CEA-902C-8EA7311F9BCC}" type="datetimeFigureOut">
              <a:rPr lang="en-US" smtClean="0"/>
              <a:pPr/>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129B2-F52D-4CEA-902C-8EA7311F9BCC}" type="datetimeFigureOut">
              <a:rPr lang="en-US" smtClean="0"/>
              <a:pPr/>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129B2-F52D-4CEA-902C-8EA7311F9BCC}" type="datetimeFigureOut">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2129B2-F52D-4CEA-902C-8EA7311F9BCC}" type="datetimeFigureOut">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0A4C0-6D2C-4E3C-8186-813E9F2F9E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129B2-F52D-4CEA-902C-8EA7311F9BCC}" type="datetimeFigureOut">
              <a:rPr lang="en-US" smtClean="0"/>
              <a:pPr/>
              <a:t>11/8/2016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0A4C0-6D2C-4E3C-8186-813E9F2F9E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157" y="1016061"/>
            <a:ext cx="7772400" cy="2362200"/>
          </a:xfrm>
        </p:spPr>
        <p:txBody>
          <a:bodyPr>
            <a:normAutofit/>
          </a:bodyPr>
          <a:lstStyle/>
          <a:p>
            <a:r>
              <a:rPr lang="en-US" sz="5400" b="1" dirty="0">
                <a:solidFill>
                  <a:srgbClr val="990099"/>
                </a:solidFill>
                <a:latin typeface="Narkisim" panose="020E0502050101010101" pitchFamily="34" charset="-79"/>
                <a:cs typeface="Narkisim" panose="020E0502050101010101" pitchFamily="34" charset="-79"/>
              </a:rPr>
              <a:t>Flinn Favorite Biology Lab Activities and Games</a:t>
            </a:r>
          </a:p>
        </p:txBody>
      </p:sp>
      <p:sp>
        <p:nvSpPr>
          <p:cNvPr id="3" name="Subtitle 2"/>
          <p:cNvSpPr>
            <a:spLocks noGrp="1"/>
          </p:cNvSpPr>
          <p:nvPr>
            <p:ph type="subTitle" idx="1"/>
          </p:nvPr>
        </p:nvSpPr>
        <p:spPr>
          <a:xfrm>
            <a:off x="6114757" y="4518025"/>
            <a:ext cx="2209800" cy="815975"/>
          </a:xfrm>
        </p:spPr>
        <p:txBody>
          <a:bodyPr>
            <a:normAutofit/>
          </a:bodyPr>
          <a:lstStyle/>
          <a:p>
            <a:r>
              <a:rPr lang="en-US" sz="2000" dirty="0">
                <a:latin typeface="Narkisim" panose="020E0502050101010101" pitchFamily="34" charset="-79"/>
                <a:cs typeface="Narkisim" panose="020E0502050101010101" pitchFamily="34" charset="-79"/>
              </a:rPr>
              <a:t>Presented by:</a:t>
            </a:r>
          </a:p>
          <a:p>
            <a:r>
              <a:rPr lang="en-US" sz="2000" dirty="0" smtClean="0">
                <a:latin typeface="Narkisim" panose="020E0502050101010101" pitchFamily="34" charset="-79"/>
                <a:cs typeface="Narkisim" panose="020E0502050101010101" pitchFamily="34" charset="-79"/>
              </a:rPr>
              <a:t>Matt Anderson</a:t>
            </a:r>
            <a:endParaRPr lang="en-US" sz="2000" dirty="0">
              <a:latin typeface="Narkisim" panose="020E0502050101010101" pitchFamily="34" charset="-79"/>
              <a:cs typeface="Narkisim" panose="020E0502050101010101" pitchFamily="34" charset="-79"/>
            </a:endParaRPr>
          </a:p>
        </p:txBody>
      </p:sp>
      <p:pic>
        <p:nvPicPr>
          <p:cNvPr id="5" name="Picture 2" descr="F:\pre show images\Raffle Card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784722"/>
            <a:ext cx="3644900" cy="175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01700" y="5334000"/>
            <a:ext cx="3657600" cy="584775"/>
          </a:xfrm>
          <a:prstGeom prst="rect">
            <a:avLst/>
          </a:prstGeom>
          <a:noFill/>
        </p:spPr>
        <p:txBody>
          <a:bodyPr wrap="square" rtlCol="0">
            <a:spAutoFit/>
          </a:bodyPr>
          <a:lstStyle/>
          <a:p>
            <a:pPr algn="ctr"/>
            <a:r>
              <a:rPr lang="en-US" sz="1600" dirty="0"/>
              <a:t>Please fill out your blue raffle card and pass to a Flinn representative!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dirty="0"/>
          </a:p>
        </p:txBody>
      </p:sp>
      <p:sp>
        <p:nvSpPr>
          <p:cNvPr id="3" name="Content Placeholder 2"/>
          <p:cNvSpPr>
            <a:spLocks noGrp="1"/>
          </p:cNvSpPr>
          <p:nvPr>
            <p:ph sz="half" idx="1"/>
          </p:nvPr>
        </p:nvSpPr>
        <p:spPr>
          <a:xfrm>
            <a:off x="-49202" y="3436629"/>
            <a:ext cx="2362200" cy="506583"/>
          </a:xfrm>
        </p:spPr>
        <p:txBody>
          <a:bodyPr>
            <a:normAutofit lnSpcReduction="10000"/>
          </a:bodyPr>
          <a:lstStyle/>
          <a:p>
            <a:pPr marL="0" indent="0" algn="ctr">
              <a:buNone/>
            </a:pPr>
            <a:r>
              <a:rPr lang="en-US" dirty="0">
                <a:latin typeface="Narkisim" panose="020E0502050101010101" pitchFamily="34" charset="-79"/>
                <a:cs typeface="Narkisim" panose="020E0502050101010101" pitchFamily="34" charset="-79"/>
              </a:rPr>
              <a:t>X</a:t>
            </a:r>
          </a:p>
        </p:txBody>
      </p:sp>
      <p:sp>
        <p:nvSpPr>
          <p:cNvPr id="4" name="Content Placeholder 3"/>
          <p:cNvSpPr>
            <a:spLocks noGrp="1"/>
          </p:cNvSpPr>
          <p:nvPr>
            <p:ph sz="half" idx="2"/>
          </p:nvPr>
        </p:nvSpPr>
        <p:spPr>
          <a:xfrm>
            <a:off x="2667000" y="1417638"/>
            <a:ext cx="6019800" cy="4525963"/>
          </a:xfrm>
        </p:spPr>
        <p:txBody>
          <a:bodyPr>
            <a:normAutofit lnSpcReduction="10000"/>
          </a:bodyPr>
          <a:lstStyle/>
          <a:p>
            <a:pPr marL="0" indent="0">
              <a:buNone/>
            </a:pPr>
            <a:r>
              <a:rPr lang="en-US" sz="3200" dirty="0">
                <a:latin typeface="Narkisim" panose="020E0502050101010101" pitchFamily="34" charset="-79"/>
                <a:cs typeface="Narkisim" panose="020E0502050101010101" pitchFamily="34" charset="-79"/>
              </a:rPr>
              <a:t>P cross: Two true-breeding parents with the traits you are testing. </a:t>
            </a:r>
          </a:p>
        </p:txBody>
      </p:sp>
      <p:pic>
        <p:nvPicPr>
          <p:cNvPr id="6" name="Picture 5"/>
          <p:cNvPicPr>
            <a:picLocks noChangeAspect="1"/>
          </p:cNvPicPr>
          <p:nvPr/>
        </p:nvPicPr>
        <p:blipFill>
          <a:blip r:embed="rId3"/>
          <a:stretch>
            <a:fillRect/>
          </a:stretch>
        </p:blipFill>
        <p:spPr>
          <a:xfrm>
            <a:off x="491946" y="1431789"/>
            <a:ext cx="1279905" cy="188577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108048147"/>
              </p:ext>
            </p:extLst>
          </p:nvPr>
        </p:nvGraphicFramePr>
        <p:xfrm>
          <a:off x="4274219" y="2661265"/>
          <a:ext cx="3733800" cy="3200552"/>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xmlns="" val="20000"/>
                    </a:ext>
                  </a:extLst>
                </a:gridCol>
                <a:gridCol w="1866900">
                  <a:extLst>
                    <a:ext uri="{9D8B030D-6E8A-4147-A177-3AD203B41FA5}">
                      <a16:colId xmlns:a16="http://schemas.microsoft.com/office/drawing/2014/main" xmlns="" val="20001"/>
                    </a:ext>
                  </a:extLst>
                </a:gridCol>
              </a:tblGrid>
              <a:tr h="1573384">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627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pic>
        <p:nvPicPr>
          <p:cNvPr id="9" name="Picture 8"/>
          <p:cNvPicPr>
            <a:picLocks noChangeAspect="1"/>
          </p:cNvPicPr>
          <p:nvPr/>
        </p:nvPicPr>
        <p:blipFill>
          <a:blip r:embed="rId4"/>
          <a:stretch>
            <a:fillRect/>
          </a:stretch>
        </p:blipFill>
        <p:spPr>
          <a:xfrm>
            <a:off x="491138" y="3917205"/>
            <a:ext cx="1286436" cy="1944612"/>
          </a:xfrm>
          <a:prstGeom prst="rect">
            <a:avLst/>
          </a:prstGeom>
        </p:spPr>
      </p:pic>
      <p:pic>
        <p:nvPicPr>
          <p:cNvPr id="12" name="Picture 11"/>
          <p:cNvPicPr>
            <a:picLocks noChangeAspect="1"/>
          </p:cNvPicPr>
          <p:nvPr/>
        </p:nvPicPr>
        <p:blipFill>
          <a:blip r:embed="rId3"/>
          <a:stretch>
            <a:fillRect/>
          </a:stretch>
        </p:blipFill>
        <p:spPr>
          <a:xfrm>
            <a:off x="4686833" y="4290055"/>
            <a:ext cx="1049688" cy="1546582"/>
          </a:xfrm>
          <a:prstGeom prst="rect">
            <a:avLst/>
          </a:prstGeom>
        </p:spPr>
      </p:pic>
      <p:pic>
        <p:nvPicPr>
          <p:cNvPr id="13" name="Picture 12"/>
          <p:cNvPicPr>
            <a:picLocks noChangeAspect="1"/>
          </p:cNvPicPr>
          <p:nvPr/>
        </p:nvPicPr>
        <p:blipFill>
          <a:blip r:embed="rId3"/>
          <a:stretch>
            <a:fillRect/>
          </a:stretch>
        </p:blipFill>
        <p:spPr>
          <a:xfrm>
            <a:off x="6486600" y="2661265"/>
            <a:ext cx="1056145" cy="1556097"/>
          </a:xfrm>
          <a:prstGeom prst="rect">
            <a:avLst/>
          </a:prstGeom>
        </p:spPr>
      </p:pic>
      <p:pic>
        <p:nvPicPr>
          <p:cNvPr id="14" name="Picture 13"/>
          <p:cNvPicPr>
            <a:picLocks noChangeAspect="1"/>
          </p:cNvPicPr>
          <p:nvPr/>
        </p:nvPicPr>
        <p:blipFill>
          <a:blip r:embed="rId5"/>
          <a:stretch>
            <a:fillRect/>
          </a:stretch>
        </p:blipFill>
        <p:spPr>
          <a:xfrm>
            <a:off x="4677195" y="2665697"/>
            <a:ext cx="1054530" cy="1551665"/>
          </a:xfrm>
          <a:prstGeom prst="rect">
            <a:avLst/>
          </a:prstGeom>
        </p:spPr>
      </p:pic>
      <p:pic>
        <p:nvPicPr>
          <p:cNvPr id="15" name="Picture 14"/>
          <p:cNvPicPr>
            <a:picLocks noChangeAspect="1"/>
          </p:cNvPicPr>
          <p:nvPr/>
        </p:nvPicPr>
        <p:blipFill>
          <a:blip r:embed="rId3"/>
          <a:stretch>
            <a:fillRect/>
          </a:stretch>
        </p:blipFill>
        <p:spPr>
          <a:xfrm>
            <a:off x="6521944" y="4290055"/>
            <a:ext cx="1049688" cy="1546582"/>
          </a:xfrm>
          <a:prstGeom prst="rect">
            <a:avLst/>
          </a:prstGeom>
        </p:spPr>
      </p:pic>
    </p:spTree>
    <p:extLst>
      <p:ext uri="{BB962C8B-B14F-4D97-AF65-F5344CB8AC3E}">
        <p14:creationId xmlns:p14="http://schemas.microsoft.com/office/powerpoint/2010/main" val="425985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dirty="0"/>
          </a:p>
        </p:txBody>
      </p:sp>
      <p:sp>
        <p:nvSpPr>
          <p:cNvPr id="3" name="Content Placeholder 2"/>
          <p:cNvSpPr>
            <a:spLocks noGrp="1"/>
          </p:cNvSpPr>
          <p:nvPr>
            <p:ph sz="half" idx="1"/>
          </p:nvPr>
        </p:nvSpPr>
        <p:spPr>
          <a:xfrm>
            <a:off x="-49202" y="3436629"/>
            <a:ext cx="2362200" cy="506583"/>
          </a:xfrm>
        </p:spPr>
        <p:txBody>
          <a:bodyPr>
            <a:normAutofit lnSpcReduction="10000"/>
          </a:bodyPr>
          <a:lstStyle/>
          <a:p>
            <a:pPr marL="0" indent="0" algn="ctr">
              <a:buNone/>
            </a:pPr>
            <a:r>
              <a:rPr lang="en-US" dirty="0">
                <a:latin typeface="Narkisim" panose="020E0502050101010101" pitchFamily="34" charset="-79"/>
                <a:cs typeface="Narkisim" panose="020E0502050101010101" pitchFamily="34" charset="-79"/>
              </a:rPr>
              <a:t>X</a:t>
            </a:r>
          </a:p>
        </p:txBody>
      </p:sp>
      <p:sp>
        <p:nvSpPr>
          <p:cNvPr id="4" name="Content Placeholder 3"/>
          <p:cNvSpPr>
            <a:spLocks noGrp="1"/>
          </p:cNvSpPr>
          <p:nvPr>
            <p:ph sz="half" idx="2"/>
          </p:nvPr>
        </p:nvSpPr>
        <p:spPr>
          <a:xfrm>
            <a:off x="2667000" y="1417638"/>
            <a:ext cx="6019800" cy="4525963"/>
          </a:xfrm>
        </p:spPr>
        <p:txBody>
          <a:bodyPr>
            <a:normAutofit lnSpcReduction="10000"/>
          </a:bodyPr>
          <a:lstStyle/>
          <a:p>
            <a:pPr marL="0" indent="0">
              <a:buNone/>
            </a:pPr>
            <a:r>
              <a:rPr lang="en-US" sz="3200" dirty="0">
                <a:latin typeface="Narkisim" panose="020E0502050101010101" pitchFamily="34" charset="-79"/>
                <a:cs typeface="Narkisim" panose="020E0502050101010101" pitchFamily="34" charset="-79"/>
              </a:rPr>
              <a:t>Why? Is sepia gone forever? How can we further test? </a:t>
            </a:r>
          </a:p>
        </p:txBody>
      </p:sp>
      <p:pic>
        <p:nvPicPr>
          <p:cNvPr id="6" name="Picture 5"/>
          <p:cNvPicPr>
            <a:picLocks noChangeAspect="1"/>
          </p:cNvPicPr>
          <p:nvPr/>
        </p:nvPicPr>
        <p:blipFill>
          <a:blip r:embed="rId3"/>
          <a:stretch>
            <a:fillRect/>
          </a:stretch>
        </p:blipFill>
        <p:spPr>
          <a:xfrm>
            <a:off x="491946" y="1431789"/>
            <a:ext cx="1279905" cy="1885779"/>
          </a:xfrm>
          <a:prstGeom prst="rect">
            <a:avLst/>
          </a:prstGeom>
        </p:spPr>
      </p:pic>
      <p:graphicFrame>
        <p:nvGraphicFramePr>
          <p:cNvPr id="7" name="Table 6"/>
          <p:cNvGraphicFramePr>
            <a:graphicFrameLocks noGrp="1"/>
          </p:cNvGraphicFramePr>
          <p:nvPr>
            <p:extLst/>
          </p:nvPr>
        </p:nvGraphicFramePr>
        <p:xfrm>
          <a:off x="4274219" y="2661265"/>
          <a:ext cx="3733800" cy="3200552"/>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xmlns="" val="20000"/>
                    </a:ext>
                  </a:extLst>
                </a:gridCol>
                <a:gridCol w="1866900">
                  <a:extLst>
                    <a:ext uri="{9D8B030D-6E8A-4147-A177-3AD203B41FA5}">
                      <a16:colId xmlns:a16="http://schemas.microsoft.com/office/drawing/2014/main" xmlns="" val="20001"/>
                    </a:ext>
                  </a:extLst>
                </a:gridCol>
              </a:tblGrid>
              <a:tr h="1573384">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627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pic>
        <p:nvPicPr>
          <p:cNvPr id="9" name="Picture 8"/>
          <p:cNvPicPr>
            <a:picLocks noChangeAspect="1"/>
          </p:cNvPicPr>
          <p:nvPr/>
        </p:nvPicPr>
        <p:blipFill>
          <a:blip r:embed="rId4"/>
          <a:stretch>
            <a:fillRect/>
          </a:stretch>
        </p:blipFill>
        <p:spPr>
          <a:xfrm>
            <a:off x="491138" y="3917205"/>
            <a:ext cx="1286436" cy="1944612"/>
          </a:xfrm>
          <a:prstGeom prst="rect">
            <a:avLst/>
          </a:prstGeom>
        </p:spPr>
      </p:pic>
      <p:pic>
        <p:nvPicPr>
          <p:cNvPr id="12" name="Picture 11"/>
          <p:cNvPicPr>
            <a:picLocks noChangeAspect="1"/>
          </p:cNvPicPr>
          <p:nvPr/>
        </p:nvPicPr>
        <p:blipFill>
          <a:blip r:embed="rId3"/>
          <a:stretch>
            <a:fillRect/>
          </a:stretch>
        </p:blipFill>
        <p:spPr>
          <a:xfrm>
            <a:off x="4686833" y="4290055"/>
            <a:ext cx="1049688" cy="1546582"/>
          </a:xfrm>
          <a:prstGeom prst="rect">
            <a:avLst/>
          </a:prstGeom>
        </p:spPr>
      </p:pic>
      <p:pic>
        <p:nvPicPr>
          <p:cNvPr id="13" name="Picture 12"/>
          <p:cNvPicPr>
            <a:picLocks noChangeAspect="1"/>
          </p:cNvPicPr>
          <p:nvPr/>
        </p:nvPicPr>
        <p:blipFill>
          <a:blip r:embed="rId3"/>
          <a:stretch>
            <a:fillRect/>
          </a:stretch>
        </p:blipFill>
        <p:spPr>
          <a:xfrm>
            <a:off x="6486600" y="2661265"/>
            <a:ext cx="1056145" cy="1556097"/>
          </a:xfrm>
          <a:prstGeom prst="rect">
            <a:avLst/>
          </a:prstGeom>
        </p:spPr>
      </p:pic>
      <p:pic>
        <p:nvPicPr>
          <p:cNvPr id="14" name="Picture 13"/>
          <p:cNvPicPr>
            <a:picLocks noChangeAspect="1"/>
          </p:cNvPicPr>
          <p:nvPr/>
        </p:nvPicPr>
        <p:blipFill>
          <a:blip r:embed="rId5"/>
          <a:stretch>
            <a:fillRect/>
          </a:stretch>
        </p:blipFill>
        <p:spPr>
          <a:xfrm>
            <a:off x="4677195" y="2665697"/>
            <a:ext cx="1054530" cy="1551665"/>
          </a:xfrm>
          <a:prstGeom prst="rect">
            <a:avLst/>
          </a:prstGeom>
        </p:spPr>
      </p:pic>
      <p:pic>
        <p:nvPicPr>
          <p:cNvPr id="15" name="Picture 14"/>
          <p:cNvPicPr>
            <a:picLocks noChangeAspect="1"/>
          </p:cNvPicPr>
          <p:nvPr/>
        </p:nvPicPr>
        <p:blipFill>
          <a:blip r:embed="rId3"/>
          <a:stretch>
            <a:fillRect/>
          </a:stretch>
        </p:blipFill>
        <p:spPr>
          <a:xfrm>
            <a:off x="6521944" y="4290055"/>
            <a:ext cx="1049688" cy="1546582"/>
          </a:xfrm>
          <a:prstGeom prst="rect">
            <a:avLst/>
          </a:prstGeom>
        </p:spPr>
      </p:pic>
    </p:spTree>
    <p:extLst>
      <p:ext uri="{BB962C8B-B14F-4D97-AF65-F5344CB8AC3E}">
        <p14:creationId xmlns:p14="http://schemas.microsoft.com/office/powerpoint/2010/main" val="184539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dirty="0"/>
          </a:p>
        </p:txBody>
      </p:sp>
      <p:sp>
        <p:nvSpPr>
          <p:cNvPr id="4" name="Content Placeholder 3"/>
          <p:cNvSpPr>
            <a:spLocks noGrp="1"/>
          </p:cNvSpPr>
          <p:nvPr>
            <p:ph sz="half" idx="2"/>
          </p:nvPr>
        </p:nvSpPr>
        <p:spPr>
          <a:xfrm>
            <a:off x="4114800" y="1213473"/>
            <a:ext cx="4384683" cy="874893"/>
          </a:xfrm>
        </p:spPr>
        <p:txBody>
          <a:bodyPr>
            <a:normAutofit/>
          </a:bodyPr>
          <a:lstStyle/>
          <a:p>
            <a:pPr marL="0" indent="0">
              <a:buNone/>
            </a:pPr>
            <a:r>
              <a:rPr lang="en-US" sz="3800" dirty="0">
                <a:latin typeface="Narkisim" panose="020E0502050101010101" pitchFamily="34" charset="-79"/>
                <a:cs typeface="Narkisim" panose="020E0502050101010101" pitchFamily="34" charset="-79"/>
              </a:rPr>
              <a:t>Cross two F1 flies</a:t>
            </a:r>
          </a:p>
          <a:p>
            <a:pPr marL="0" indent="0">
              <a:buNone/>
            </a:pPr>
            <a:endParaRPr lang="en-US" dirty="0">
              <a:latin typeface="Narkisim" panose="020E0502050101010101" pitchFamily="34" charset="-79"/>
              <a:cs typeface="Narkisim" panose="020E0502050101010101" pitchFamily="34" charset="-79"/>
            </a:endParaRPr>
          </a:p>
        </p:txBody>
      </p:sp>
      <p:pic>
        <p:nvPicPr>
          <p:cNvPr id="6" name="Picture 5"/>
          <p:cNvPicPr>
            <a:picLocks noChangeAspect="1"/>
          </p:cNvPicPr>
          <p:nvPr/>
        </p:nvPicPr>
        <p:blipFill>
          <a:blip r:embed="rId3"/>
          <a:stretch>
            <a:fillRect/>
          </a:stretch>
        </p:blipFill>
        <p:spPr>
          <a:xfrm>
            <a:off x="1035438" y="2292531"/>
            <a:ext cx="917501" cy="1369405"/>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719609233"/>
              </p:ext>
            </p:extLst>
          </p:nvPr>
        </p:nvGraphicFramePr>
        <p:xfrm>
          <a:off x="3886200" y="2292531"/>
          <a:ext cx="3733800" cy="3200552"/>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xmlns="" val="20000"/>
                    </a:ext>
                  </a:extLst>
                </a:gridCol>
                <a:gridCol w="1866900">
                  <a:extLst>
                    <a:ext uri="{9D8B030D-6E8A-4147-A177-3AD203B41FA5}">
                      <a16:colId xmlns:a16="http://schemas.microsoft.com/office/drawing/2014/main" xmlns="" val="20001"/>
                    </a:ext>
                  </a:extLst>
                </a:gridCol>
              </a:tblGrid>
              <a:tr h="1573384">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627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Narkisim" panose="020E0502050101010101" pitchFamily="34" charset="-79"/>
                        <a:cs typeface="Narkisim" panose="020E0502050101010101" pitchFamily="34" charset="-79"/>
                      </a:endParaRP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pic>
        <p:nvPicPr>
          <p:cNvPr id="8" name="Picture 7"/>
          <p:cNvPicPr>
            <a:picLocks noChangeAspect="1"/>
          </p:cNvPicPr>
          <p:nvPr/>
        </p:nvPicPr>
        <p:blipFill>
          <a:blip r:embed="rId3"/>
          <a:stretch>
            <a:fillRect/>
          </a:stretch>
        </p:blipFill>
        <p:spPr>
          <a:xfrm>
            <a:off x="4264766" y="2393166"/>
            <a:ext cx="917501" cy="1369405"/>
          </a:xfrm>
          <a:prstGeom prst="rect">
            <a:avLst/>
          </a:prstGeom>
        </p:spPr>
      </p:pic>
      <p:pic>
        <p:nvPicPr>
          <p:cNvPr id="7" name="Picture 6"/>
          <p:cNvPicPr>
            <a:picLocks noChangeAspect="1"/>
          </p:cNvPicPr>
          <p:nvPr/>
        </p:nvPicPr>
        <p:blipFill>
          <a:blip r:embed="rId3"/>
          <a:stretch>
            <a:fillRect/>
          </a:stretch>
        </p:blipFill>
        <p:spPr>
          <a:xfrm>
            <a:off x="6178252" y="2393165"/>
            <a:ext cx="917501" cy="1369405"/>
          </a:xfrm>
          <a:prstGeom prst="rect">
            <a:avLst/>
          </a:prstGeom>
        </p:spPr>
      </p:pic>
      <p:pic>
        <p:nvPicPr>
          <p:cNvPr id="9" name="Picture 8"/>
          <p:cNvPicPr>
            <a:picLocks noChangeAspect="1"/>
          </p:cNvPicPr>
          <p:nvPr/>
        </p:nvPicPr>
        <p:blipFill>
          <a:blip r:embed="rId4"/>
          <a:stretch>
            <a:fillRect/>
          </a:stretch>
        </p:blipFill>
        <p:spPr>
          <a:xfrm>
            <a:off x="6173898" y="3960205"/>
            <a:ext cx="905914" cy="1369404"/>
          </a:xfrm>
          <a:prstGeom prst="rect">
            <a:avLst/>
          </a:prstGeom>
        </p:spPr>
      </p:pic>
      <p:pic>
        <p:nvPicPr>
          <p:cNvPr id="11" name="Picture 10"/>
          <p:cNvPicPr>
            <a:picLocks noChangeAspect="1"/>
          </p:cNvPicPr>
          <p:nvPr/>
        </p:nvPicPr>
        <p:blipFill>
          <a:blip r:embed="rId3"/>
          <a:stretch>
            <a:fillRect/>
          </a:stretch>
        </p:blipFill>
        <p:spPr>
          <a:xfrm>
            <a:off x="4320118" y="3966736"/>
            <a:ext cx="917501" cy="1369405"/>
          </a:xfrm>
          <a:prstGeom prst="rect">
            <a:avLst/>
          </a:prstGeom>
        </p:spPr>
      </p:pic>
      <p:pic>
        <p:nvPicPr>
          <p:cNvPr id="13" name="Picture 12"/>
          <p:cNvPicPr>
            <a:picLocks noChangeAspect="1"/>
          </p:cNvPicPr>
          <p:nvPr/>
        </p:nvPicPr>
        <p:blipFill>
          <a:blip r:embed="rId5"/>
          <a:stretch>
            <a:fillRect/>
          </a:stretch>
        </p:blipFill>
        <p:spPr>
          <a:xfrm rot="5400000">
            <a:off x="846535" y="4089239"/>
            <a:ext cx="1295305" cy="1124397"/>
          </a:xfrm>
          <a:prstGeom prst="rect">
            <a:avLst/>
          </a:prstGeom>
          <a:ln>
            <a:noFill/>
          </a:ln>
          <a:effectLst/>
        </p:spPr>
      </p:pic>
    </p:spTree>
    <p:extLst>
      <p:ext uri="{BB962C8B-B14F-4D97-AF65-F5344CB8AC3E}">
        <p14:creationId xmlns:p14="http://schemas.microsoft.com/office/powerpoint/2010/main" val="71983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dirty="0"/>
          </a:p>
        </p:txBody>
      </p:sp>
      <p:sp>
        <p:nvSpPr>
          <p:cNvPr id="3" name="Content Placeholder 2"/>
          <p:cNvSpPr>
            <a:spLocks noGrp="1"/>
          </p:cNvSpPr>
          <p:nvPr>
            <p:ph sz="half" idx="1"/>
          </p:nvPr>
        </p:nvSpPr>
        <p:spPr/>
        <p:txBody>
          <a:bodyPr/>
          <a:lstStyle/>
          <a:p>
            <a:pPr marL="0" indent="0">
              <a:buNone/>
            </a:pPr>
            <a:r>
              <a:rPr lang="en-US" dirty="0">
                <a:latin typeface="Narkisim" panose="020E0502050101010101" pitchFamily="34" charset="-79"/>
                <a:cs typeface="Narkisim" panose="020E0502050101010101" pitchFamily="34" charset="-79"/>
              </a:rPr>
              <a:t>Options</a:t>
            </a:r>
          </a:p>
        </p:txBody>
      </p:sp>
      <p:pic>
        <p:nvPicPr>
          <p:cNvPr id="5" name="Content Placeholder 4"/>
          <p:cNvPicPr>
            <a:picLocks noGrp="1" noChangeAspect="1"/>
          </p:cNvPicPr>
          <p:nvPr>
            <p:ph sz="half" idx="2"/>
          </p:nvPr>
        </p:nvPicPr>
        <p:blipFill>
          <a:blip r:embed="rId3"/>
          <a:stretch>
            <a:fillRect/>
          </a:stretch>
        </p:blipFill>
        <p:spPr>
          <a:xfrm rot="5400000" flipV="1">
            <a:off x="1017363" y="2227081"/>
            <a:ext cx="1158079" cy="108145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rot="5400000">
            <a:off x="3331252" y="2347583"/>
            <a:ext cx="1160892" cy="87708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rot="5400000">
            <a:off x="2191154" y="2290342"/>
            <a:ext cx="1152241" cy="1000209"/>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rot="5400000">
            <a:off x="4318077" y="2371260"/>
            <a:ext cx="1181505" cy="85033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rot="5400000">
            <a:off x="5315825" y="2340366"/>
            <a:ext cx="1198412" cy="895221"/>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8"/>
          <a:stretch>
            <a:fillRect/>
          </a:stretch>
        </p:blipFill>
        <p:spPr>
          <a:xfrm rot="5400000">
            <a:off x="6340360" y="2366371"/>
            <a:ext cx="1186530" cy="865142"/>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9"/>
          <a:stretch>
            <a:fillRect/>
          </a:stretch>
        </p:blipFill>
        <p:spPr>
          <a:xfrm rot="5400000">
            <a:off x="1832248" y="3982109"/>
            <a:ext cx="976881" cy="767435"/>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10"/>
          <a:stretch>
            <a:fillRect/>
          </a:stretch>
        </p:blipFill>
        <p:spPr>
          <a:xfrm rot="5400000">
            <a:off x="2882824" y="3912044"/>
            <a:ext cx="980944" cy="883218"/>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11"/>
          <a:stretch>
            <a:fillRect/>
          </a:stretch>
        </p:blipFill>
        <p:spPr>
          <a:xfrm rot="5400000">
            <a:off x="3864591" y="3999101"/>
            <a:ext cx="1009420" cy="765991"/>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2"/>
          <a:stretch>
            <a:fillRect/>
          </a:stretch>
        </p:blipFill>
        <p:spPr>
          <a:xfrm rot="5400000">
            <a:off x="4773204" y="3998806"/>
            <a:ext cx="1058531" cy="787282"/>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13"/>
          <a:stretch>
            <a:fillRect/>
          </a:stretch>
        </p:blipFill>
        <p:spPr>
          <a:xfrm rot="16200000" flipH="1">
            <a:off x="5728940" y="4010511"/>
            <a:ext cx="1066679" cy="8004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09363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18" y="152508"/>
            <a:ext cx="8229600" cy="794444"/>
          </a:xfrm>
        </p:spPr>
        <p:txBody>
          <a:bodyPr/>
          <a:lstStyle/>
          <a:p>
            <a:pPr algn="r"/>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Hands On Activity</a:t>
            </a:r>
          </a:p>
        </p:txBody>
      </p:sp>
      <p:sp>
        <p:nvSpPr>
          <p:cNvPr id="8" name="Oval 7"/>
          <p:cNvSpPr/>
          <p:nvPr/>
        </p:nvSpPr>
        <p:spPr>
          <a:xfrm>
            <a:off x="3200400" y="2286000"/>
            <a:ext cx="2362200" cy="236220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arkisim" panose="020E0502050101010101" pitchFamily="34" charset="-79"/>
              <a:cs typeface="Narkisim" panose="020E0502050101010101" pitchFamily="34" charset="-79"/>
            </a:endParaRPr>
          </a:p>
        </p:txBody>
      </p:sp>
      <p:sp>
        <p:nvSpPr>
          <p:cNvPr id="9" name="TextBox 8"/>
          <p:cNvSpPr txBox="1"/>
          <p:nvPr/>
        </p:nvSpPr>
        <p:spPr>
          <a:xfrm>
            <a:off x="3577805" y="2586402"/>
            <a:ext cx="1676400" cy="1785104"/>
          </a:xfrm>
          <a:prstGeom prst="rect">
            <a:avLst/>
          </a:prstGeom>
          <a:noFill/>
        </p:spPr>
        <p:txBody>
          <a:bodyPr wrap="square" rtlCol="0">
            <a:spAutoFit/>
          </a:bodyPr>
          <a:lstStyle/>
          <a:p>
            <a:pPr algn="ctr"/>
            <a:r>
              <a:rPr lang="en-US" sz="2800" b="1" dirty="0">
                <a:latin typeface="Narkisim" panose="020E0502050101010101" pitchFamily="34" charset="-79"/>
                <a:ea typeface="DFKai-SB" panose="03000509000000000000" pitchFamily="65" charset="-120"/>
                <a:cs typeface="Narkisim" panose="020E0502050101010101" pitchFamily="34" charset="-79"/>
              </a:rPr>
              <a:t>Take As Directed</a:t>
            </a:r>
          </a:p>
          <a:p>
            <a:pPr algn="ctr"/>
            <a:r>
              <a:rPr lang="en-US" i="1" dirty="0">
                <a:latin typeface="Narkisim" panose="020E0502050101010101" pitchFamily="34" charset="-79"/>
                <a:ea typeface="DFKai-SB" panose="03000509000000000000" pitchFamily="65" charset="-120"/>
                <a:cs typeface="Narkisim" panose="020E0502050101010101" pitchFamily="34" charset="-79"/>
              </a:rPr>
              <a:t>Antibiotic Resistance Simulation</a:t>
            </a:r>
          </a:p>
        </p:txBody>
      </p:sp>
      <p:cxnSp>
        <p:nvCxnSpPr>
          <p:cNvPr id="11" name="Straight Connector 10"/>
          <p:cNvCxnSpPr>
            <a:stCxn id="8" idx="7"/>
          </p:cNvCxnSpPr>
          <p:nvPr/>
        </p:nvCxnSpPr>
        <p:spPr>
          <a:xfrm flipV="1">
            <a:off x="5216664" y="2286000"/>
            <a:ext cx="1184136" cy="34593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400800" y="1295400"/>
            <a:ext cx="2133600" cy="2072164"/>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arkisim" panose="020E0502050101010101" pitchFamily="34" charset="-79"/>
              <a:cs typeface="Narkisim" panose="020E0502050101010101" pitchFamily="34" charset="-79"/>
            </a:endParaRPr>
          </a:p>
        </p:txBody>
      </p:sp>
      <p:sp>
        <p:nvSpPr>
          <p:cNvPr id="13" name="TextBox 12"/>
          <p:cNvSpPr txBox="1"/>
          <p:nvPr/>
        </p:nvSpPr>
        <p:spPr>
          <a:xfrm>
            <a:off x="6596268" y="1731317"/>
            <a:ext cx="1828800" cy="1200329"/>
          </a:xfrm>
          <a:prstGeom prst="rect">
            <a:avLst/>
          </a:prstGeom>
          <a:noFill/>
        </p:spPr>
        <p:txBody>
          <a:bodyPr wrap="square" rtlCol="0">
            <a:spAutoFit/>
          </a:bodyPr>
          <a:lstStyle/>
          <a:p>
            <a:pPr algn="ctr"/>
            <a:r>
              <a:rPr lang="en-US" dirty="0">
                <a:latin typeface="Narkisim" panose="020E0502050101010101" pitchFamily="34" charset="-79"/>
                <a:ea typeface="DFKai-SB" panose="03000509000000000000" pitchFamily="65" charset="-120"/>
                <a:cs typeface="Narkisim" panose="020E0502050101010101" pitchFamily="34" charset="-79"/>
              </a:rPr>
              <a:t>Signs of Bacterial Infection – sore throat, cut that won’t heal</a:t>
            </a:r>
          </a:p>
        </p:txBody>
      </p:sp>
      <p:cxnSp>
        <p:nvCxnSpPr>
          <p:cNvPr id="15" name="Straight Connector 14"/>
          <p:cNvCxnSpPr/>
          <p:nvPr/>
        </p:nvCxnSpPr>
        <p:spPr>
          <a:xfrm>
            <a:off x="5216664" y="4267200"/>
            <a:ext cx="345936" cy="24634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285675" y="4118807"/>
            <a:ext cx="3177075" cy="1736904"/>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arkisim" panose="020E0502050101010101" pitchFamily="34" charset="-79"/>
              <a:cs typeface="Narkisim" panose="020E0502050101010101" pitchFamily="34" charset="-79"/>
            </a:endParaRPr>
          </a:p>
        </p:txBody>
      </p:sp>
      <p:sp>
        <p:nvSpPr>
          <p:cNvPr id="18" name="TextBox 17"/>
          <p:cNvSpPr txBox="1"/>
          <p:nvPr/>
        </p:nvSpPr>
        <p:spPr>
          <a:xfrm>
            <a:off x="5582728" y="4317963"/>
            <a:ext cx="2667000" cy="1200329"/>
          </a:xfrm>
          <a:prstGeom prst="rect">
            <a:avLst/>
          </a:prstGeom>
          <a:noFill/>
        </p:spPr>
        <p:txBody>
          <a:bodyPr wrap="square" rtlCol="0">
            <a:spAutoFit/>
          </a:bodyPr>
          <a:lstStyle/>
          <a:p>
            <a:pPr algn="ctr"/>
            <a:r>
              <a:rPr lang="en-US" dirty="0">
                <a:latin typeface="Narkisim" panose="020E0502050101010101" pitchFamily="34" charset="-79"/>
                <a:ea typeface="DFKai-SB" panose="03000509000000000000" pitchFamily="65" charset="-120"/>
                <a:cs typeface="Narkisim" panose="020E0502050101010101" pitchFamily="34" charset="-79"/>
              </a:rPr>
              <a:t>“Take all medication as directed until finished, unless otherwise directed by a doctor.”</a:t>
            </a:r>
          </a:p>
        </p:txBody>
      </p:sp>
      <p:cxnSp>
        <p:nvCxnSpPr>
          <p:cNvPr id="20" name="Straight Connector 19"/>
          <p:cNvCxnSpPr>
            <a:stCxn id="8" idx="3"/>
          </p:cNvCxnSpPr>
          <p:nvPr/>
        </p:nvCxnSpPr>
        <p:spPr>
          <a:xfrm flipH="1">
            <a:off x="2514600" y="4302264"/>
            <a:ext cx="1031736" cy="34593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57200" y="3163164"/>
            <a:ext cx="2078806" cy="269254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arkisim" panose="020E0502050101010101" pitchFamily="34" charset="-79"/>
              <a:cs typeface="Narkisim" panose="020E0502050101010101" pitchFamily="34" charset="-79"/>
            </a:endParaRPr>
          </a:p>
        </p:txBody>
      </p:sp>
      <p:sp>
        <p:nvSpPr>
          <p:cNvPr id="22" name="TextBox 21"/>
          <p:cNvSpPr txBox="1"/>
          <p:nvPr/>
        </p:nvSpPr>
        <p:spPr>
          <a:xfrm>
            <a:off x="609279" y="3321070"/>
            <a:ext cx="1828800" cy="1754326"/>
          </a:xfrm>
          <a:prstGeom prst="rect">
            <a:avLst/>
          </a:prstGeom>
          <a:noFill/>
        </p:spPr>
        <p:txBody>
          <a:bodyPr wrap="square" rtlCol="0">
            <a:spAutoFit/>
          </a:bodyPr>
          <a:lstStyle/>
          <a:p>
            <a:pPr algn="ctr"/>
            <a:r>
              <a:rPr lang="en-US" dirty="0">
                <a:latin typeface="Narkisim" panose="020E0502050101010101" pitchFamily="34" charset="-79"/>
                <a:ea typeface="DFKai-SB" panose="03000509000000000000" pitchFamily="65" charset="-120"/>
                <a:cs typeface="Narkisim" panose="020E0502050101010101" pitchFamily="34" charset="-79"/>
              </a:rPr>
              <a:t>Activity:</a:t>
            </a:r>
          </a:p>
          <a:p>
            <a:pPr algn="ctr"/>
            <a:r>
              <a:rPr lang="en-US" dirty="0">
                <a:latin typeface="Narkisim" panose="020E0502050101010101" pitchFamily="34" charset="-79"/>
                <a:ea typeface="DFKai-SB" panose="03000509000000000000" pitchFamily="65" charset="-120"/>
                <a:cs typeface="Narkisim" panose="020E0502050101010101" pitchFamily="34" charset="-79"/>
              </a:rPr>
              <a:t>Simulation of a patient with bacterial infection being treated with antibiotics</a:t>
            </a:r>
          </a:p>
        </p:txBody>
      </p:sp>
      <p:cxnSp>
        <p:nvCxnSpPr>
          <p:cNvPr id="24" name="Straight Connector 23"/>
          <p:cNvCxnSpPr>
            <a:stCxn id="8" idx="1"/>
          </p:cNvCxnSpPr>
          <p:nvPr/>
        </p:nvCxnSpPr>
        <p:spPr>
          <a:xfrm flipH="1" flipV="1">
            <a:off x="3216215" y="2385097"/>
            <a:ext cx="330121" cy="246839"/>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269736" y="914400"/>
            <a:ext cx="3086100" cy="2135326"/>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arkisim" panose="020E0502050101010101" pitchFamily="34" charset="-79"/>
              <a:cs typeface="Narkisim" panose="020E0502050101010101" pitchFamily="34" charset="-79"/>
            </a:endParaRPr>
          </a:p>
        </p:txBody>
      </p:sp>
      <p:sp>
        <p:nvSpPr>
          <p:cNvPr id="26" name="TextBox 25"/>
          <p:cNvSpPr txBox="1"/>
          <p:nvPr/>
        </p:nvSpPr>
        <p:spPr>
          <a:xfrm>
            <a:off x="473015" y="1257425"/>
            <a:ext cx="2743200" cy="1200329"/>
          </a:xfrm>
          <a:prstGeom prst="rect">
            <a:avLst/>
          </a:prstGeom>
          <a:noFill/>
        </p:spPr>
        <p:txBody>
          <a:bodyPr wrap="square" rtlCol="0">
            <a:spAutoFit/>
          </a:bodyPr>
          <a:lstStyle/>
          <a:p>
            <a:pPr algn="ctr"/>
            <a:r>
              <a:rPr lang="en-US" dirty="0">
                <a:latin typeface="Narkisim" panose="020E0502050101010101" pitchFamily="34" charset="-79"/>
                <a:ea typeface="DFKai-SB" panose="03000509000000000000" pitchFamily="65" charset="-120"/>
                <a:cs typeface="Narkisim" panose="020E0502050101010101" pitchFamily="34" charset="-79"/>
              </a:rPr>
              <a:t>Antibiotics can reduce the severity and duration of infections, but only when </a:t>
            </a:r>
            <a:r>
              <a:rPr lang="en-US" b="1" i="1" dirty="0">
                <a:latin typeface="Narkisim" panose="020E0502050101010101" pitchFamily="34" charset="-79"/>
                <a:ea typeface="DFKai-SB" panose="03000509000000000000" pitchFamily="65" charset="-120"/>
                <a:cs typeface="Narkisim" panose="020E0502050101010101" pitchFamily="34" charset="-79"/>
              </a:rPr>
              <a:t>taken as directed!</a:t>
            </a:r>
            <a:endParaRPr lang="en-US" dirty="0">
              <a:latin typeface="Narkisim" panose="020E0502050101010101" pitchFamily="34" charset="-79"/>
              <a:ea typeface="DFKai-SB" panose="03000509000000000000" pitchFamily="65" charset="-120"/>
              <a:cs typeface="Narkisim" panose="020E0502050101010101" pitchFamily="34" charset="-79"/>
            </a:endParaRPr>
          </a:p>
        </p:txBody>
      </p:sp>
      <p:pic>
        <p:nvPicPr>
          <p:cNvPr id="28" name="Picture 27"/>
          <p:cNvPicPr>
            <a:picLocks noChangeAspect="1"/>
          </p:cNvPicPr>
          <p:nvPr/>
        </p:nvPicPr>
        <p:blipFill>
          <a:blip r:embed="rId3"/>
          <a:stretch>
            <a:fillRect/>
          </a:stretch>
        </p:blipFill>
        <p:spPr>
          <a:xfrm>
            <a:off x="258474" y="518903"/>
            <a:ext cx="3156468" cy="2565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p:cNvPicPr>
            <a:picLocks noChangeAspect="1"/>
          </p:cNvPicPr>
          <p:nvPr/>
        </p:nvPicPr>
        <p:blipFill>
          <a:blip r:embed="rId4"/>
          <a:stretch>
            <a:fillRect/>
          </a:stretch>
        </p:blipFill>
        <p:spPr>
          <a:xfrm>
            <a:off x="6400800" y="1276412"/>
            <a:ext cx="2367871" cy="21101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a:picLocks noChangeAspect="1"/>
          </p:cNvPicPr>
          <p:nvPr/>
        </p:nvPicPr>
        <p:blipFill>
          <a:blip r:embed="rId5"/>
          <a:stretch>
            <a:fillRect/>
          </a:stretch>
        </p:blipFill>
        <p:spPr>
          <a:xfrm>
            <a:off x="5285803" y="4101934"/>
            <a:ext cx="3156501" cy="17369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474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 As Directed</a:t>
            </a:r>
            <a:b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endParaRPr>
          </a:p>
        </p:txBody>
      </p:sp>
      <p:sp>
        <p:nvSpPr>
          <p:cNvPr id="3" name="Content Placeholder 2"/>
          <p:cNvSpPr>
            <a:spLocks noGrp="1"/>
          </p:cNvSpPr>
          <p:nvPr>
            <p:ph sz="half" idx="1"/>
          </p:nvPr>
        </p:nvSpPr>
        <p:spPr>
          <a:xfrm>
            <a:off x="685800" y="1600200"/>
            <a:ext cx="2362200" cy="4525963"/>
          </a:xfrm>
        </p:spPr>
        <p:txBody>
          <a:bodyPr/>
          <a:lstStyle/>
          <a:p>
            <a:pPr marL="0" indent="0">
              <a:buNone/>
            </a:pPr>
            <a:r>
              <a:rPr lang="en-US" dirty="0">
                <a:latin typeface="Narkisim" panose="020E0502050101010101" pitchFamily="34" charset="-79"/>
                <a:ea typeface="DFKai-SB" panose="03000509000000000000" pitchFamily="65" charset="-120"/>
                <a:cs typeface="Narkisim" panose="020E0502050101010101" pitchFamily="34" charset="-79"/>
              </a:rPr>
              <a:t>Materials</a:t>
            </a: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p:txBody>
      </p:sp>
      <p:sp>
        <p:nvSpPr>
          <p:cNvPr id="4" name="Content Placeholder 3"/>
          <p:cNvSpPr>
            <a:spLocks noGrp="1"/>
          </p:cNvSpPr>
          <p:nvPr>
            <p:ph sz="half" idx="2"/>
          </p:nvPr>
        </p:nvSpPr>
        <p:spPr>
          <a:xfrm>
            <a:off x="2590800" y="1600200"/>
            <a:ext cx="6248400" cy="4525963"/>
          </a:xfrm>
        </p:spPr>
        <p:txBody>
          <a:bodyPr/>
          <a:lstStyle/>
          <a:p>
            <a:r>
              <a:rPr lang="en-US" dirty="0">
                <a:latin typeface="Narkisim" panose="020E0502050101010101" pitchFamily="34" charset="-79"/>
                <a:ea typeface="DFKai-SB" panose="03000509000000000000" pitchFamily="65" charset="-120"/>
                <a:cs typeface="Narkisim" panose="020E0502050101010101" pitchFamily="34" charset="-79"/>
              </a:rPr>
              <a:t>Bingo chips (represent bacteria)</a:t>
            </a:r>
          </a:p>
          <a:p>
            <a:pPr lvl="1"/>
            <a:r>
              <a:rPr lang="en-US" b="1" dirty="0">
                <a:solidFill>
                  <a:srgbClr val="FF0000"/>
                </a:solidFill>
                <a:latin typeface="Narkisim" panose="020E0502050101010101" pitchFamily="34" charset="-79"/>
                <a:ea typeface="DFKai-SB" panose="03000509000000000000" pitchFamily="65" charset="-120"/>
                <a:cs typeface="Narkisim" panose="020E0502050101010101" pitchFamily="34" charset="-79"/>
              </a:rPr>
              <a:t>Red</a:t>
            </a:r>
            <a:r>
              <a:rPr lang="en-US" dirty="0">
                <a:latin typeface="Narkisim" panose="020E0502050101010101" pitchFamily="34" charset="-79"/>
                <a:ea typeface="DFKai-SB" panose="03000509000000000000" pitchFamily="65" charset="-120"/>
                <a:cs typeface="Narkisim" panose="020E0502050101010101" pitchFamily="34" charset="-79"/>
              </a:rPr>
              <a:t>, 25 (least resistant)</a:t>
            </a:r>
          </a:p>
          <a:p>
            <a:pPr lvl="1"/>
            <a:r>
              <a:rPr lang="en-US" b="1" dirty="0">
                <a:solidFill>
                  <a:srgbClr val="0000FF"/>
                </a:solidFill>
                <a:latin typeface="Narkisim" panose="020E0502050101010101" pitchFamily="34" charset="-79"/>
                <a:ea typeface="DFKai-SB" panose="03000509000000000000" pitchFamily="65" charset="-120"/>
                <a:cs typeface="Narkisim" panose="020E0502050101010101" pitchFamily="34" charset="-79"/>
              </a:rPr>
              <a:t>Blue</a:t>
            </a:r>
            <a:r>
              <a:rPr lang="en-US" dirty="0">
                <a:latin typeface="Narkisim" panose="020E0502050101010101" pitchFamily="34" charset="-79"/>
                <a:ea typeface="DFKai-SB" panose="03000509000000000000" pitchFamily="65" charset="-120"/>
                <a:cs typeface="Narkisim" panose="020E0502050101010101" pitchFamily="34" charset="-79"/>
              </a:rPr>
              <a:t>, 20 (moderately resistant)</a:t>
            </a:r>
          </a:p>
          <a:p>
            <a:pPr lvl="1"/>
            <a:r>
              <a:rPr lang="en-US" b="1" dirty="0">
                <a:solidFill>
                  <a:srgbClr val="FFC000"/>
                </a:solidFill>
                <a:latin typeface="Narkisim" panose="020E0502050101010101" pitchFamily="34" charset="-79"/>
                <a:ea typeface="DFKai-SB" panose="03000509000000000000" pitchFamily="65" charset="-120"/>
                <a:cs typeface="Narkisim" panose="020E0502050101010101" pitchFamily="34" charset="-79"/>
              </a:rPr>
              <a:t>Yellow</a:t>
            </a:r>
            <a:r>
              <a:rPr lang="en-US" dirty="0">
                <a:latin typeface="Narkisim" panose="020E0502050101010101" pitchFamily="34" charset="-79"/>
                <a:ea typeface="DFKai-SB" panose="03000509000000000000" pitchFamily="65" charset="-120"/>
                <a:cs typeface="Narkisim" panose="020E0502050101010101" pitchFamily="34" charset="-79"/>
              </a:rPr>
              <a:t>, 15 (extremely resistant)</a:t>
            </a:r>
          </a:p>
          <a:p>
            <a:r>
              <a:rPr lang="en-US" dirty="0">
                <a:latin typeface="Narkisim" panose="020E0502050101010101" pitchFamily="34" charset="-79"/>
                <a:ea typeface="DFKai-SB" panose="03000509000000000000" pitchFamily="65" charset="-120"/>
                <a:cs typeface="Narkisim" panose="020E0502050101010101" pitchFamily="34" charset="-79"/>
              </a:rPr>
              <a:t>Die (six-sided)</a:t>
            </a:r>
          </a:p>
        </p:txBody>
      </p:sp>
      <p:pic>
        <p:nvPicPr>
          <p:cNvPr id="5" name="Picture 4"/>
          <p:cNvPicPr>
            <a:picLocks noChangeAspect="1"/>
          </p:cNvPicPr>
          <p:nvPr/>
        </p:nvPicPr>
        <p:blipFill rotWithShape="1">
          <a:blip r:embed="rId3"/>
          <a:srcRect l="10959" t="3333" b="3333"/>
          <a:stretch/>
        </p:blipFill>
        <p:spPr>
          <a:xfrm>
            <a:off x="6019800" y="4145627"/>
            <a:ext cx="1413294" cy="162347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l="9207" r="7929"/>
          <a:stretch/>
        </p:blipFill>
        <p:spPr>
          <a:xfrm>
            <a:off x="3733800" y="3962400"/>
            <a:ext cx="2057400" cy="19899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04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7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sz="2700"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457200" y="1417638"/>
            <a:ext cx="4038600" cy="4525963"/>
          </a:xfrm>
        </p:spPr>
        <p:txBody>
          <a:bodyPr>
            <a:normAutofit/>
          </a:bodyPr>
          <a:lstStyle/>
          <a:p>
            <a:pPr marL="0" indent="0">
              <a:buNone/>
            </a:pPr>
            <a:r>
              <a:rPr lang="en-US" sz="3600" dirty="0">
                <a:latin typeface="Narkisim" panose="020E0502050101010101" pitchFamily="34" charset="-79"/>
                <a:ea typeface="DFKai-SB" panose="03000509000000000000" pitchFamily="65" charset="-120"/>
                <a:cs typeface="Narkisim" panose="020E0502050101010101" pitchFamily="34" charset="-79"/>
              </a:rPr>
              <a:t>Procedure</a:t>
            </a:r>
          </a:p>
        </p:txBody>
      </p:sp>
      <p:sp>
        <p:nvSpPr>
          <p:cNvPr id="4" name="Content Placeholder 3"/>
          <p:cNvSpPr>
            <a:spLocks noGrp="1"/>
          </p:cNvSpPr>
          <p:nvPr>
            <p:ph sz="half" idx="2"/>
          </p:nvPr>
        </p:nvSpPr>
        <p:spPr>
          <a:xfrm>
            <a:off x="457200" y="1219200"/>
            <a:ext cx="8229600" cy="3962401"/>
          </a:xfrm>
        </p:spPr>
        <p:txBody>
          <a:bodyPr/>
          <a:lstStyle/>
          <a:p>
            <a:endParaRPr lang="en-US" dirty="0" smtClean="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pPr marL="0" indent="0">
              <a:buNone/>
            </a:pPr>
            <a:r>
              <a:rPr lang="en-US" sz="3200" dirty="0" smtClean="0">
                <a:latin typeface="Narkisim" panose="020E0502050101010101" pitchFamily="34" charset="-79"/>
                <a:ea typeface="DFKai-SB" panose="03000509000000000000" pitchFamily="65" charset="-120"/>
                <a:cs typeface="Narkisim" panose="020E0502050101010101" pitchFamily="34" charset="-79"/>
              </a:rPr>
              <a:t>Set </a:t>
            </a:r>
            <a:r>
              <a:rPr lang="en-US" sz="3200" dirty="0">
                <a:latin typeface="Narkisim" panose="020E0502050101010101" pitchFamily="34" charset="-79"/>
                <a:ea typeface="DFKai-SB" panose="03000509000000000000" pitchFamily="65" charset="-120"/>
                <a:cs typeface="Narkisim" panose="020E0502050101010101" pitchFamily="34" charset="-79"/>
              </a:rPr>
              <a:t>out bingo chips</a:t>
            </a:r>
          </a:p>
          <a:p>
            <a:pPr lvl="1"/>
            <a:r>
              <a:rPr lang="en-US" sz="3200" dirty="0">
                <a:latin typeface="Narkisim" panose="020E0502050101010101" pitchFamily="34" charset="-79"/>
                <a:ea typeface="DFKai-SB" panose="03000509000000000000" pitchFamily="65" charset="-120"/>
                <a:cs typeface="Narkisim" panose="020E0502050101010101" pitchFamily="34" charset="-79"/>
              </a:rPr>
              <a:t>13 </a:t>
            </a:r>
            <a:r>
              <a:rPr lang="en-US" sz="3200" b="1" dirty="0">
                <a:solidFill>
                  <a:srgbClr val="FF0000"/>
                </a:solidFill>
                <a:latin typeface="Narkisim" panose="020E0502050101010101" pitchFamily="34" charset="-79"/>
                <a:ea typeface="DFKai-SB" panose="03000509000000000000" pitchFamily="65" charset="-120"/>
                <a:cs typeface="Narkisim" panose="020E0502050101010101" pitchFamily="34" charset="-79"/>
              </a:rPr>
              <a:t>red</a:t>
            </a:r>
          </a:p>
          <a:p>
            <a:pPr lvl="1"/>
            <a:r>
              <a:rPr lang="en-US" sz="3200" dirty="0">
                <a:latin typeface="Narkisim" panose="020E0502050101010101" pitchFamily="34" charset="-79"/>
                <a:ea typeface="DFKai-SB" panose="03000509000000000000" pitchFamily="65" charset="-120"/>
                <a:cs typeface="Narkisim" panose="020E0502050101010101" pitchFamily="34" charset="-79"/>
              </a:rPr>
              <a:t>6 </a:t>
            </a:r>
            <a:r>
              <a:rPr lang="en-US" sz="3200" b="1" dirty="0">
                <a:solidFill>
                  <a:srgbClr val="0000FF"/>
                </a:solidFill>
                <a:latin typeface="Narkisim" panose="020E0502050101010101" pitchFamily="34" charset="-79"/>
                <a:ea typeface="DFKai-SB" panose="03000509000000000000" pitchFamily="65" charset="-120"/>
                <a:cs typeface="Narkisim" panose="020E0502050101010101" pitchFamily="34" charset="-79"/>
              </a:rPr>
              <a:t>blue</a:t>
            </a:r>
          </a:p>
          <a:p>
            <a:pPr lvl="1"/>
            <a:r>
              <a:rPr lang="en-US" sz="3200" dirty="0">
                <a:latin typeface="Narkisim" panose="020E0502050101010101" pitchFamily="34" charset="-79"/>
                <a:ea typeface="DFKai-SB" panose="03000509000000000000" pitchFamily="65" charset="-120"/>
                <a:cs typeface="Narkisim" panose="020E0502050101010101" pitchFamily="34" charset="-79"/>
              </a:rPr>
              <a:t>1 </a:t>
            </a:r>
            <a:r>
              <a:rPr lang="en-US" sz="3200" b="1" dirty="0">
                <a:solidFill>
                  <a:srgbClr val="FFC000"/>
                </a:solidFill>
                <a:latin typeface="Narkisim" panose="020E0502050101010101" pitchFamily="34" charset="-79"/>
                <a:ea typeface="DFKai-SB" panose="03000509000000000000" pitchFamily="65" charset="-120"/>
                <a:cs typeface="Narkisim" panose="020E0502050101010101" pitchFamily="34" charset="-79"/>
              </a:rPr>
              <a:t>yellow</a:t>
            </a:r>
          </a:p>
          <a:p>
            <a:pPr marL="0" indent="0">
              <a:buNone/>
            </a:pPr>
            <a:endParaRPr lang="en-US" dirty="0">
              <a:latin typeface="Narkisim" panose="020E0502050101010101" pitchFamily="34" charset="-79"/>
              <a:ea typeface="DFKai-SB" panose="03000509000000000000" pitchFamily="65" charset="-120"/>
              <a:cs typeface="Narkisim" panose="020E0502050101010101" pitchFamily="34" charset="-79"/>
            </a:endParaRPr>
          </a:p>
          <a:p>
            <a:pPr lvl="1"/>
            <a:endParaRPr lang="en-US" b="1"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p:txBody>
      </p:sp>
      <p:pic>
        <p:nvPicPr>
          <p:cNvPr id="26" name="Picture 25"/>
          <p:cNvPicPr/>
          <p:nvPr/>
        </p:nvPicPr>
        <p:blipFill>
          <a:blip r:embed="rId3"/>
          <a:stretch>
            <a:fillRect/>
          </a:stretch>
        </p:blipFill>
        <p:spPr>
          <a:xfrm>
            <a:off x="4267200" y="2743200"/>
            <a:ext cx="4038600" cy="1524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489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219017" y="1417638"/>
            <a:ext cx="2514600" cy="4525963"/>
          </a:xfrm>
        </p:spPr>
        <p:txBody>
          <a:bodyPr>
            <a:normAutofit lnSpcReduction="10000"/>
          </a:bodyPr>
          <a:lstStyle/>
          <a:p>
            <a:pPr marL="0" indent="0">
              <a:buNone/>
            </a:pPr>
            <a:r>
              <a:rPr lang="en-US" sz="3600" dirty="0">
                <a:latin typeface="Narkisim" panose="020E0502050101010101" pitchFamily="34" charset="-79"/>
                <a:ea typeface="DFKai-SB" panose="03000509000000000000" pitchFamily="65" charset="-120"/>
                <a:cs typeface="Narkisim" panose="020E0502050101010101" pitchFamily="34" charset="-79"/>
              </a:rPr>
              <a:t>Procedure</a:t>
            </a:r>
          </a:p>
        </p:txBody>
      </p:sp>
      <p:sp>
        <p:nvSpPr>
          <p:cNvPr id="4" name="Content Placeholder 3"/>
          <p:cNvSpPr>
            <a:spLocks noGrp="1"/>
          </p:cNvSpPr>
          <p:nvPr>
            <p:ph sz="half" idx="2"/>
          </p:nvPr>
        </p:nvSpPr>
        <p:spPr>
          <a:xfrm>
            <a:off x="2571636" y="1600200"/>
            <a:ext cx="6115163" cy="4525963"/>
          </a:xfrm>
        </p:spPr>
        <p:txBody>
          <a:bodyPr>
            <a:normAutofit lnSpcReduction="10000"/>
          </a:bodyPr>
          <a:lstStyle/>
          <a:p>
            <a:r>
              <a:rPr lang="en-US" dirty="0">
                <a:latin typeface="Narkisim" panose="020E0502050101010101" pitchFamily="34" charset="-79"/>
                <a:ea typeface="DFKai-SB" panose="03000509000000000000" pitchFamily="65" charset="-120"/>
                <a:cs typeface="Narkisim" panose="020E0502050101010101" pitchFamily="34" charset="-79"/>
              </a:rPr>
              <a:t>Antibiotic Rules</a:t>
            </a: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r>
              <a:rPr lang="en-US" dirty="0">
                <a:latin typeface="Narkisim" panose="020E0502050101010101" pitchFamily="34" charset="-79"/>
                <a:ea typeface="DFKai-SB" panose="03000509000000000000" pitchFamily="65" charset="-120"/>
                <a:cs typeface="Narkisim" panose="020E0502050101010101" pitchFamily="34" charset="-79"/>
              </a:rPr>
              <a:t>Example – student rolls a 3</a:t>
            </a:r>
          </a:p>
          <a:p>
            <a:pPr marL="0" indent="0">
              <a:buNone/>
            </a:pPr>
            <a:endParaRPr lang="en-US" dirty="0">
              <a:latin typeface="Narkisim" panose="020E0502050101010101" pitchFamily="34" charset="-79"/>
              <a:cs typeface="Narkisim" panose="020E0502050101010101" pitchFamily="34" charset="-79"/>
            </a:endParaRPr>
          </a:p>
        </p:txBody>
      </p:sp>
      <p:graphicFrame>
        <p:nvGraphicFramePr>
          <p:cNvPr id="5" name="Table 4"/>
          <p:cNvGraphicFramePr>
            <a:graphicFrameLocks noGrp="1"/>
          </p:cNvGraphicFramePr>
          <p:nvPr>
            <p:extLst>
              <p:ext uri="{D42A27DB-BD31-4B8C-83A1-F6EECF244321}">
                <p14:modId xmlns:p14="http://schemas.microsoft.com/office/powerpoint/2010/main" val="2236427112"/>
              </p:ext>
            </p:extLst>
          </p:nvPr>
        </p:nvGraphicFramePr>
        <p:xfrm>
          <a:off x="2733617" y="2057400"/>
          <a:ext cx="5791202" cy="3261360"/>
        </p:xfrm>
        <a:graphic>
          <a:graphicData uri="http://schemas.openxmlformats.org/drawingml/2006/table">
            <a:tbl>
              <a:tblPr firstRow="1" firstCol="1" bandRow="1">
                <a:tableStyleId>{5C22544A-7EE6-4342-B048-85BDC9FD1C3A}</a:tableStyleId>
              </a:tblPr>
              <a:tblGrid>
                <a:gridCol w="1389765">
                  <a:extLst>
                    <a:ext uri="{9D8B030D-6E8A-4147-A177-3AD203B41FA5}">
                      <a16:colId xmlns:a16="http://schemas.microsoft.com/office/drawing/2014/main" xmlns="" val="20000"/>
                    </a:ext>
                  </a:extLst>
                </a:gridCol>
                <a:gridCol w="2451433">
                  <a:extLst>
                    <a:ext uri="{9D8B030D-6E8A-4147-A177-3AD203B41FA5}">
                      <a16:colId xmlns:a16="http://schemas.microsoft.com/office/drawing/2014/main" xmlns="" val="20001"/>
                    </a:ext>
                  </a:extLst>
                </a:gridCol>
                <a:gridCol w="1950004">
                  <a:extLst>
                    <a:ext uri="{9D8B030D-6E8A-4147-A177-3AD203B41FA5}">
                      <a16:colId xmlns:a16="http://schemas.microsoft.com/office/drawing/2014/main" xmlns="" val="20002"/>
                    </a:ext>
                  </a:extLst>
                </a:gridCol>
              </a:tblGrid>
              <a:tr h="618599">
                <a:tc>
                  <a:txBody>
                    <a:bodyPr/>
                    <a:lstStyle/>
                    <a:p>
                      <a:pPr marL="0" marR="0" algn="ctr">
                        <a:lnSpc>
                          <a:spcPct val="107000"/>
                        </a:lnSpc>
                        <a:spcBef>
                          <a:spcPts val="0"/>
                        </a:spcBef>
                        <a:spcAft>
                          <a:spcPts val="0"/>
                        </a:spcAft>
                      </a:pPr>
                      <a:r>
                        <a:rPr lang="en-US" sz="2200" dirty="0">
                          <a:solidFill>
                            <a:schemeClr val="tx1"/>
                          </a:solidFill>
                          <a:effectLst/>
                        </a:rPr>
                        <a:t>Number Rolled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200">
                          <a:solidFill>
                            <a:schemeClr val="tx1"/>
                          </a:solidFill>
                          <a:effectLst/>
                        </a:rPr>
                        <a:t>Event</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200">
                          <a:solidFill>
                            <a:schemeClr val="tx1"/>
                          </a:solidFill>
                          <a:effectLst/>
                        </a:rPr>
                        <a:t>Result</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081065">
                <a:tc>
                  <a:txBody>
                    <a:bodyPr/>
                    <a:lstStyle/>
                    <a:p>
                      <a:pPr marL="0" marR="0" algn="ctr">
                        <a:lnSpc>
                          <a:spcPct val="107000"/>
                        </a:lnSpc>
                        <a:spcBef>
                          <a:spcPts val="0"/>
                        </a:spcBef>
                        <a:spcAft>
                          <a:spcPts val="0"/>
                        </a:spcAft>
                      </a:pPr>
                      <a:r>
                        <a:rPr lang="en-US" sz="2000" dirty="0">
                          <a:solidFill>
                            <a:schemeClr val="tx1"/>
                          </a:solidFill>
                          <a:effectLst/>
                        </a:rPr>
                        <a:t>2, 3, 4 or 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chemeClr val="tx1"/>
                          </a:solidFill>
                          <a:effectLst/>
                        </a:rPr>
                        <a:t>Antibiotic taken at appropriate time</a:t>
                      </a:r>
                      <a:endParaRPr lang="en-US" sz="1100" dirty="0">
                        <a:solidFill>
                          <a:schemeClr val="tx1"/>
                        </a:solidFill>
                        <a:effectLst/>
                      </a:endParaRPr>
                    </a:p>
                    <a:p>
                      <a:pPr marL="0" marR="0" algn="ctr">
                        <a:lnSpc>
                          <a:spcPct val="107000"/>
                        </a:lnSpc>
                        <a:spcBef>
                          <a:spcPts val="0"/>
                        </a:spcBef>
                        <a:spcAft>
                          <a:spcPts val="0"/>
                        </a:spcAft>
                      </a:pPr>
                      <a:r>
                        <a:rPr lang="en-US" sz="2000" dirty="0">
                          <a:solidFill>
                            <a:schemeClr val="tx1"/>
                          </a:solidFill>
                          <a:effectLst/>
                        </a:rPr>
                        <a:t>*bacteria killed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chemeClr val="tx1"/>
                          </a:solidFill>
                          <a:effectLst/>
                        </a:rPr>
                        <a:t>Remove 5 bingo chips total</a:t>
                      </a:r>
                      <a:endParaRPr lang="en-US" sz="1100" dirty="0">
                        <a:solidFill>
                          <a:schemeClr val="tx1"/>
                        </a:solidFill>
                        <a:effectLst/>
                      </a:endParaRPr>
                    </a:p>
                    <a:p>
                      <a:pPr marL="0" marR="0" algn="ctr">
                        <a:lnSpc>
                          <a:spcPct val="107000"/>
                        </a:lnSpc>
                        <a:spcBef>
                          <a:spcPts val="0"/>
                        </a:spcBef>
                        <a:spcAft>
                          <a:spcPts val="0"/>
                        </a:spcAft>
                      </a:pPr>
                      <a:r>
                        <a:rPr lang="en-US" sz="1800" dirty="0">
                          <a:solidFill>
                            <a:schemeClr val="tx1"/>
                          </a:solidFill>
                          <a:effectLst/>
                        </a:rPr>
                        <a:t>*red, then blue and lastly yellow</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137326">
                <a:tc>
                  <a:txBody>
                    <a:bodyPr/>
                    <a:lstStyle/>
                    <a:p>
                      <a:pPr marL="0" marR="0" algn="ctr">
                        <a:lnSpc>
                          <a:spcPct val="107000"/>
                        </a:lnSpc>
                        <a:spcBef>
                          <a:spcPts val="0"/>
                        </a:spcBef>
                        <a:spcAft>
                          <a:spcPts val="0"/>
                        </a:spcAft>
                      </a:pPr>
                      <a:r>
                        <a:rPr lang="en-US" sz="2000">
                          <a:solidFill>
                            <a:schemeClr val="tx1"/>
                          </a:solidFill>
                          <a:effectLst/>
                        </a:rPr>
                        <a:t>1 or 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chemeClr val="tx1"/>
                          </a:solidFill>
                          <a:effectLst/>
                        </a:rPr>
                        <a:t>Antibiotic NOT taken at the appropriate time</a:t>
                      </a:r>
                      <a:endParaRPr lang="en-US" sz="1100" dirty="0">
                        <a:solidFill>
                          <a:schemeClr val="tx1"/>
                        </a:solidFill>
                        <a:effectLst/>
                      </a:endParaRPr>
                    </a:p>
                    <a:p>
                      <a:pPr marL="0" marR="0" algn="ctr">
                        <a:lnSpc>
                          <a:spcPct val="107000"/>
                        </a:lnSpc>
                        <a:spcBef>
                          <a:spcPts val="0"/>
                        </a:spcBef>
                        <a:spcAft>
                          <a:spcPts val="0"/>
                        </a:spcAft>
                      </a:pPr>
                      <a:r>
                        <a:rPr lang="en-US" sz="2000" dirty="0">
                          <a:solidFill>
                            <a:schemeClr val="tx1"/>
                          </a:solidFill>
                          <a:effectLst/>
                        </a:rPr>
                        <a:t>*bacteria NOT killed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chemeClr val="tx1"/>
                          </a:solidFill>
                          <a:effectLst/>
                        </a:rPr>
                        <a:t>Do not remove any bingo chips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2704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355598" y="1450294"/>
            <a:ext cx="2616201" cy="4525963"/>
          </a:xfrm>
        </p:spPr>
        <p:txBody>
          <a:bodyPr>
            <a:normAutofit fontScale="92500" lnSpcReduction="20000"/>
          </a:bodyPr>
          <a:lstStyle/>
          <a:p>
            <a:pPr marL="0" indent="0">
              <a:buNone/>
            </a:pPr>
            <a:r>
              <a:rPr lang="en-US" sz="4000" dirty="0">
                <a:latin typeface="Narkisim" panose="020E0502050101010101" pitchFamily="34" charset="-79"/>
                <a:ea typeface="DFKai-SB" panose="03000509000000000000" pitchFamily="65" charset="-120"/>
                <a:cs typeface="Narkisim" panose="020E0502050101010101" pitchFamily="34" charset="-79"/>
              </a:rPr>
              <a:t>Procedure</a:t>
            </a:r>
          </a:p>
        </p:txBody>
      </p:sp>
      <p:sp>
        <p:nvSpPr>
          <p:cNvPr id="8" name="Content Placeholder 7"/>
          <p:cNvSpPr>
            <a:spLocks noGrp="1"/>
          </p:cNvSpPr>
          <p:nvPr>
            <p:ph sz="half" idx="2"/>
          </p:nvPr>
        </p:nvSpPr>
        <p:spPr>
          <a:xfrm>
            <a:off x="2362199" y="1693974"/>
            <a:ext cx="4419601" cy="4038601"/>
          </a:xfrm>
        </p:spPr>
        <p:txBody>
          <a:bodyPr>
            <a:normAutofit fontScale="92500" lnSpcReduction="20000"/>
          </a:bodyPr>
          <a:lstStyle/>
          <a:p>
            <a:r>
              <a:rPr lang="en-US" sz="3000" dirty="0">
                <a:latin typeface="Narkisim" panose="020E0502050101010101" pitchFamily="34" charset="-79"/>
                <a:ea typeface="DFKai-SB" panose="03000509000000000000" pitchFamily="65" charset="-120"/>
                <a:cs typeface="Narkisim" panose="020E0502050101010101" pitchFamily="34" charset="-79"/>
              </a:rPr>
              <a:t>Start</a:t>
            </a:r>
          </a:p>
          <a:p>
            <a:pPr lvl="1"/>
            <a:r>
              <a:rPr lang="en-US" sz="2800" dirty="0">
                <a:latin typeface="Narkisim" panose="020E0502050101010101" pitchFamily="34" charset="-79"/>
                <a:ea typeface="DFKai-SB" panose="03000509000000000000" pitchFamily="65" charset="-120"/>
                <a:cs typeface="Narkisim" panose="020E0502050101010101" pitchFamily="34" charset="-79"/>
              </a:rPr>
              <a:t>13 red</a:t>
            </a:r>
          </a:p>
          <a:p>
            <a:pPr lvl="1"/>
            <a:r>
              <a:rPr lang="en-US" sz="2800" dirty="0">
                <a:latin typeface="Narkisim" panose="020E0502050101010101" pitchFamily="34" charset="-79"/>
                <a:ea typeface="DFKai-SB" panose="03000509000000000000" pitchFamily="65" charset="-120"/>
                <a:cs typeface="Narkisim" panose="020E0502050101010101" pitchFamily="34" charset="-79"/>
              </a:rPr>
              <a:t>6 blue</a:t>
            </a:r>
          </a:p>
          <a:p>
            <a:pPr lvl="1"/>
            <a:r>
              <a:rPr lang="en-US" sz="2800" dirty="0">
                <a:latin typeface="Narkisim" panose="020E0502050101010101" pitchFamily="34" charset="-79"/>
                <a:ea typeface="DFKai-SB" panose="03000509000000000000" pitchFamily="65" charset="-120"/>
                <a:cs typeface="Narkisim" panose="020E0502050101010101" pitchFamily="34" charset="-79"/>
              </a:rPr>
              <a:t>1 yellow</a:t>
            </a:r>
          </a:p>
          <a:p>
            <a:endParaRPr lang="en-US" dirty="0">
              <a:latin typeface="Narkisim" panose="020E0502050101010101" pitchFamily="34" charset="-79"/>
              <a:ea typeface="DFKai-SB" panose="03000509000000000000" pitchFamily="65" charset="-120"/>
              <a:cs typeface="Narkisim" panose="020E0502050101010101" pitchFamily="34" charset="-79"/>
            </a:endParaRPr>
          </a:p>
          <a:p>
            <a:r>
              <a:rPr lang="en-US" sz="3000" dirty="0">
                <a:latin typeface="Narkisim" panose="020E0502050101010101" pitchFamily="34" charset="-79"/>
                <a:ea typeface="DFKai-SB" panose="03000509000000000000" pitchFamily="65" charset="-120"/>
                <a:cs typeface="Narkisim" panose="020E0502050101010101" pitchFamily="34" charset="-79"/>
              </a:rPr>
              <a:t>Roll 3</a:t>
            </a:r>
          </a:p>
          <a:p>
            <a:pPr lvl="1"/>
            <a:r>
              <a:rPr lang="en-US" sz="2800" dirty="0">
                <a:latin typeface="Narkisim" panose="020E0502050101010101" pitchFamily="34" charset="-79"/>
                <a:ea typeface="DFKai-SB" panose="03000509000000000000" pitchFamily="65" charset="-120"/>
                <a:cs typeface="Narkisim" panose="020E0502050101010101" pitchFamily="34" charset="-79"/>
              </a:rPr>
              <a:t>Remove 5 red</a:t>
            </a:r>
          </a:p>
          <a:p>
            <a:endParaRPr lang="en-US" sz="2200" dirty="0">
              <a:latin typeface="Narkisim" panose="020E0502050101010101" pitchFamily="34" charset="-79"/>
              <a:ea typeface="DFKai-SB" panose="03000509000000000000" pitchFamily="65" charset="-120"/>
              <a:cs typeface="Narkisim" panose="020E0502050101010101" pitchFamily="34" charset="-79"/>
            </a:endParaRPr>
          </a:p>
          <a:p>
            <a:pPr marL="0" indent="0">
              <a:buNone/>
            </a:pPr>
            <a:endParaRPr lang="en-US" sz="2200" dirty="0">
              <a:latin typeface="Narkisim" panose="020E0502050101010101" pitchFamily="34" charset="-79"/>
              <a:ea typeface="DFKai-SB" panose="03000509000000000000" pitchFamily="65" charset="-120"/>
              <a:cs typeface="Narkisim" panose="020E0502050101010101" pitchFamily="34" charset="-79"/>
            </a:endParaRPr>
          </a:p>
          <a:p>
            <a:r>
              <a:rPr lang="en-US" sz="3500" dirty="0">
                <a:latin typeface="Narkisim" panose="020E0502050101010101" pitchFamily="34" charset="-79"/>
                <a:ea typeface="DFKai-SB" panose="03000509000000000000" pitchFamily="65" charset="-120"/>
                <a:cs typeface="Narkisim" panose="020E0502050101010101" pitchFamily="34" charset="-79"/>
              </a:rPr>
              <a:t>Don’t roll again…yet</a:t>
            </a:r>
          </a:p>
          <a:p>
            <a:pPr marL="0" indent="0">
              <a:buNone/>
            </a:pPr>
            <a:endParaRPr lang="en-US" dirty="0">
              <a:latin typeface="Narkisim" panose="020E0502050101010101" pitchFamily="34" charset="-79"/>
              <a:cs typeface="Narkisim" panose="020E0502050101010101" pitchFamily="34" charset="-79"/>
            </a:endParaRPr>
          </a:p>
        </p:txBody>
      </p:sp>
      <p:pic>
        <p:nvPicPr>
          <p:cNvPr id="5" name="Picture 4"/>
          <p:cNvPicPr/>
          <p:nvPr/>
        </p:nvPicPr>
        <p:blipFill>
          <a:blip r:embed="rId3"/>
          <a:stretch>
            <a:fillRect/>
          </a:stretch>
        </p:blipFill>
        <p:spPr>
          <a:xfrm>
            <a:off x="4800600" y="2028094"/>
            <a:ext cx="3810000" cy="111712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5524500" y="3684245"/>
            <a:ext cx="2362200" cy="13005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62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564147" y="1318418"/>
            <a:ext cx="4038600" cy="4525963"/>
          </a:xfrm>
        </p:spPr>
        <p:txBody>
          <a:bodyPr>
            <a:normAutofit/>
          </a:bodyPr>
          <a:lstStyle/>
          <a:p>
            <a:pPr marL="0" indent="0">
              <a:buNone/>
            </a:pPr>
            <a:r>
              <a:rPr lang="en-US" sz="3600" dirty="0">
                <a:latin typeface="Narkisim" panose="020E0502050101010101" pitchFamily="34" charset="-79"/>
                <a:ea typeface="DFKai-SB" panose="03000509000000000000" pitchFamily="65" charset="-120"/>
                <a:cs typeface="Narkisim" panose="020E0502050101010101" pitchFamily="34" charset="-79"/>
              </a:rPr>
              <a:t>Procedure</a:t>
            </a:r>
          </a:p>
        </p:txBody>
      </p:sp>
      <p:sp>
        <p:nvSpPr>
          <p:cNvPr id="4" name="Content Placeholder 3"/>
          <p:cNvSpPr>
            <a:spLocks noGrp="1"/>
          </p:cNvSpPr>
          <p:nvPr>
            <p:ph sz="half" idx="2"/>
          </p:nvPr>
        </p:nvSpPr>
        <p:spPr>
          <a:xfrm>
            <a:off x="2743200" y="1600200"/>
            <a:ext cx="5943600" cy="4525963"/>
          </a:xfrm>
        </p:spPr>
        <p:txBody>
          <a:bodyPr/>
          <a:lstStyle/>
          <a:p>
            <a:r>
              <a:rPr lang="en-US" dirty="0">
                <a:latin typeface="Narkisim" panose="020E0502050101010101" pitchFamily="34" charset="-79"/>
                <a:ea typeface="DFKai-SB" panose="03000509000000000000" pitchFamily="65" charset="-120"/>
                <a:cs typeface="Narkisim" panose="020E0502050101010101" pitchFamily="34" charset="-79"/>
              </a:rPr>
              <a:t>Bacteria are always reproducing!</a:t>
            </a:r>
          </a:p>
          <a:p>
            <a:r>
              <a:rPr lang="en-US" dirty="0">
                <a:latin typeface="Narkisim" panose="020E0502050101010101" pitchFamily="34" charset="-79"/>
                <a:ea typeface="DFKai-SB" panose="03000509000000000000" pitchFamily="65" charset="-120"/>
                <a:cs typeface="Narkisim" panose="020E0502050101010101" pitchFamily="34" charset="-79"/>
              </a:rPr>
              <a:t>Add one bingo chip of each color IF there are bingo chips remaining</a:t>
            </a:r>
          </a:p>
        </p:txBody>
      </p:sp>
      <p:pic>
        <p:nvPicPr>
          <p:cNvPr id="11" name="Picture 10"/>
          <p:cNvPicPr>
            <a:picLocks noChangeAspect="1"/>
          </p:cNvPicPr>
          <p:nvPr/>
        </p:nvPicPr>
        <p:blipFill rotWithShape="1">
          <a:blip r:embed="rId3"/>
          <a:srcRect r="10340"/>
          <a:stretch/>
        </p:blipFill>
        <p:spPr>
          <a:xfrm>
            <a:off x="3097213" y="3004135"/>
            <a:ext cx="3303587" cy="1796465"/>
          </a:xfrm>
          <a:prstGeom prst="rect">
            <a:avLst/>
          </a:prstGeom>
        </p:spPr>
      </p:pic>
      <p:sp>
        <p:nvSpPr>
          <p:cNvPr id="8" name="Oval 7"/>
          <p:cNvSpPr/>
          <p:nvPr/>
        </p:nvSpPr>
        <p:spPr>
          <a:xfrm>
            <a:off x="5715000" y="3825081"/>
            <a:ext cx="304800" cy="381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latin typeface="Narkisim" panose="020E0502050101010101" pitchFamily="34" charset="-79"/>
              <a:cs typeface="Narkisim" panose="020E0502050101010101" pitchFamily="34" charset="-79"/>
            </a:endParaRPr>
          </a:p>
        </p:txBody>
      </p:sp>
      <p:sp>
        <p:nvSpPr>
          <p:cNvPr id="10" name="Oval 9"/>
          <p:cNvSpPr/>
          <p:nvPr/>
        </p:nvSpPr>
        <p:spPr>
          <a:xfrm>
            <a:off x="3657600" y="4343400"/>
            <a:ext cx="304800" cy="381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latin typeface="Narkisim" panose="020E0502050101010101" pitchFamily="34" charset="-79"/>
              <a:cs typeface="Narkisim" panose="020E0502050101010101" pitchFamily="34" charset="-79"/>
            </a:endParaRPr>
          </a:p>
        </p:txBody>
      </p:sp>
      <p:sp>
        <p:nvSpPr>
          <p:cNvPr id="12" name="Oval 11"/>
          <p:cNvSpPr/>
          <p:nvPr/>
        </p:nvSpPr>
        <p:spPr>
          <a:xfrm>
            <a:off x="6400800" y="3200400"/>
            <a:ext cx="304800" cy="381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Narkisim" panose="020E0502050101010101" pitchFamily="34" charset="-79"/>
              <a:cs typeface="Narkisim" panose="020E0502050101010101" pitchFamily="34" charset="-79"/>
            </a:endParaRPr>
          </a:p>
        </p:txBody>
      </p:sp>
      <p:pic>
        <p:nvPicPr>
          <p:cNvPr id="5" name="Picture 4"/>
          <p:cNvPicPr>
            <a:picLocks noChangeAspect="1"/>
          </p:cNvPicPr>
          <p:nvPr/>
        </p:nvPicPr>
        <p:blipFill rotWithShape="1">
          <a:blip r:embed="rId4"/>
          <a:srcRect b="1117"/>
          <a:stretch/>
        </p:blipFill>
        <p:spPr>
          <a:xfrm rot="5400000">
            <a:off x="152387" y="2467755"/>
            <a:ext cx="2823186" cy="1999665"/>
          </a:xfrm>
          <a:prstGeom prst="rect">
            <a:avLst/>
          </a:prstGeom>
          <a:ln>
            <a:noFill/>
          </a:ln>
          <a:effectLst>
            <a:softEdge rad="112500"/>
          </a:effectLst>
        </p:spPr>
      </p:pic>
    </p:spTree>
    <p:extLst>
      <p:ext uri="{BB962C8B-B14F-4D97-AF65-F5344CB8AC3E}">
        <p14:creationId xmlns:p14="http://schemas.microsoft.com/office/powerpoint/2010/main" val="220030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arkisim" panose="020E0502050101010101" pitchFamily="34" charset="-79"/>
                <a:cs typeface="Narkisim" panose="020E0502050101010101" pitchFamily="34" charset="-79"/>
              </a:rPr>
              <a:t>Today’s Activities</a:t>
            </a:r>
          </a:p>
        </p:txBody>
      </p:sp>
      <p:sp>
        <p:nvSpPr>
          <p:cNvPr id="4" name="Content Placeholder 3"/>
          <p:cNvSpPr>
            <a:spLocks noGrp="1"/>
          </p:cNvSpPr>
          <p:nvPr>
            <p:ph sz="half" idx="1"/>
          </p:nvPr>
        </p:nvSpPr>
        <p:spPr>
          <a:xfrm>
            <a:off x="304800" y="1417639"/>
            <a:ext cx="4038600" cy="2011362"/>
          </a:xfrm>
        </p:spPr>
        <p:txBody>
          <a:bodyPr>
            <a:normAutofit fontScale="85000" lnSpcReduction="20000"/>
          </a:bodyPr>
          <a:lstStyle/>
          <a:p>
            <a:pPr marL="0" indent="0">
              <a:buNone/>
            </a:pPr>
            <a:r>
              <a:rPr lang="en-US" sz="3500" dirty="0">
                <a:solidFill>
                  <a:srgbClr val="7030A0"/>
                </a:solidFill>
                <a:latin typeface="Narkisim" panose="020E0502050101010101" pitchFamily="34" charset="-79"/>
                <a:cs typeface="Narkisim" panose="020E0502050101010101" pitchFamily="34" charset="-79"/>
              </a:rPr>
              <a:t>Demonstrations</a:t>
            </a: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Upset Tummy? MOM to the Rescue!</a:t>
            </a: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Beaks – Flinn STEM Design Challenge™</a:t>
            </a:r>
          </a:p>
        </p:txBody>
      </p:sp>
      <p:sp>
        <p:nvSpPr>
          <p:cNvPr id="5" name="Content Placeholder 4"/>
          <p:cNvSpPr>
            <a:spLocks noGrp="1"/>
          </p:cNvSpPr>
          <p:nvPr>
            <p:ph sz="half" idx="2"/>
          </p:nvPr>
        </p:nvSpPr>
        <p:spPr>
          <a:xfrm>
            <a:off x="4495800" y="1417638"/>
            <a:ext cx="4038600" cy="2011364"/>
          </a:xfrm>
        </p:spPr>
        <p:txBody>
          <a:bodyPr>
            <a:normAutofit fontScale="85000" lnSpcReduction="20000"/>
          </a:bodyPr>
          <a:lstStyle/>
          <a:p>
            <a:pPr marL="0" indent="0">
              <a:buNone/>
            </a:pPr>
            <a:r>
              <a:rPr lang="en-US" sz="3200" dirty="0">
                <a:solidFill>
                  <a:srgbClr val="008000"/>
                </a:solidFill>
                <a:latin typeface="Narkisim" panose="020E0502050101010101" pitchFamily="34" charset="-79"/>
                <a:cs typeface="Narkisim" panose="020E0502050101010101" pitchFamily="34" charset="-79"/>
              </a:rPr>
              <a:t>Hands-On Games</a:t>
            </a:r>
          </a:p>
          <a:p>
            <a:pPr lvl="1">
              <a:buFont typeface="Wingdings" panose="05000000000000000000" pitchFamily="2" charset="2"/>
              <a:buChar char="§"/>
            </a:pPr>
            <a:r>
              <a:rPr lang="en-US" sz="3200" dirty="0">
                <a:latin typeface="Narkisim" panose="020E0502050101010101" pitchFamily="34" charset="-79"/>
                <a:cs typeface="Narkisim" panose="020E0502050101010101" pitchFamily="34" charset="-79"/>
              </a:rPr>
              <a:t>Take As Directed</a:t>
            </a:r>
          </a:p>
          <a:p>
            <a:pPr lvl="1">
              <a:buFont typeface="Wingdings" panose="05000000000000000000" pitchFamily="2" charset="2"/>
              <a:buChar char="§"/>
            </a:pPr>
            <a:r>
              <a:rPr lang="en-US" sz="3200" dirty="0">
                <a:latin typeface="Narkisim" panose="020E0502050101010101" pitchFamily="34" charset="-79"/>
                <a:cs typeface="Narkisim" panose="020E0502050101010101" pitchFamily="34" charset="-79"/>
              </a:rPr>
              <a:t>Codon Bingo</a:t>
            </a:r>
          </a:p>
        </p:txBody>
      </p:sp>
      <p:sp>
        <p:nvSpPr>
          <p:cNvPr id="6" name="TextBox 5"/>
          <p:cNvSpPr txBox="1"/>
          <p:nvPr/>
        </p:nvSpPr>
        <p:spPr>
          <a:xfrm>
            <a:off x="2442753" y="3672673"/>
            <a:ext cx="3505200" cy="954107"/>
          </a:xfrm>
          <a:prstGeom prst="rect">
            <a:avLst/>
          </a:prstGeom>
          <a:noFill/>
        </p:spPr>
        <p:txBody>
          <a:bodyPr wrap="square" rtlCol="0">
            <a:spAutoFit/>
          </a:bodyPr>
          <a:lstStyle/>
          <a:p>
            <a:r>
              <a:rPr lang="en-US" sz="2800" dirty="0">
                <a:solidFill>
                  <a:srgbClr val="0000FF"/>
                </a:solidFill>
                <a:latin typeface="Narkisim" panose="020E0502050101010101" pitchFamily="34" charset="-79"/>
                <a:cs typeface="Narkisim" panose="020E0502050101010101" pitchFamily="34" charset="-79"/>
              </a:rPr>
              <a:t>Simulation</a:t>
            </a:r>
          </a:p>
          <a:p>
            <a:pPr marL="404813" lvl="1" indent="-342900">
              <a:buFont typeface="Wingdings" panose="05000000000000000000" pitchFamily="2" charset="2"/>
              <a:buChar char="§"/>
            </a:pPr>
            <a:r>
              <a:rPr lang="en-US" sz="2800" i="1" dirty="0">
                <a:latin typeface="Narkisim" panose="020E0502050101010101" pitchFamily="34" charset="-79"/>
                <a:cs typeface="Narkisim" panose="020E0502050101010101" pitchFamily="34" charset="-79"/>
              </a:rPr>
              <a:t>Drosophila </a:t>
            </a:r>
            <a:r>
              <a:rPr lang="en-US" sz="2800" dirty="0">
                <a:latin typeface="Narkisim" panose="020E0502050101010101" pitchFamily="34" charset="-79"/>
                <a:cs typeface="Narkisim" panose="020E0502050101010101" pitchFamily="34" charset="-79"/>
              </a:rPr>
              <a:t>Genetics</a:t>
            </a:r>
            <a:endParaRPr lang="en-US" sz="2800" i="1" dirty="0">
              <a:latin typeface="Narkisim" panose="020E0502050101010101" pitchFamily="34" charset="-79"/>
              <a:cs typeface="Narkisim" panose="020E0502050101010101" pitchFamily="34" charset="-79"/>
            </a:endParaRPr>
          </a:p>
        </p:txBody>
      </p:sp>
      <p:pic>
        <p:nvPicPr>
          <p:cNvPr id="7" name="Picture 6"/>
          <p:cNvPicPr>
            <a:picLocks noChangeAspect="1"/>
          </p:cNvPicPr>
          <p:nvPr/>
        </p:nvPicPr>
        <p:blipFill>
          <a:blip r:embed="rId3"/>
          <a:stretch>
            <a:fillRect/>
          </a:stretch>
        </p:blipFill>
        <p:spPr>
          <a:xfrm>
            <a:off x="6096000" y="2729928"/>
            <a:ext cx="1608966" cy="1130873"/>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287958" y="3571227"/>
            <a:ext cx="1998041" cy="1432984"/>
          </a:xfrm>
          <a:prstGeom prst="rect">
            <a:avLst/>
          </a:prstGeom>
          <a:ln>
            <a:noFill/>
          </a:ln>
          <a:effectLst>
            <a:softEdge rad="112500"/>
          </a:effectLst>
        </p:spPr>
      </p:pic>
      <p:pic>
        <p:nvPicPr>
          <p:cNvPr id="3" name="Picture 2"/>
          <p:cNvPicPr>
            <a:picLocks noChangeAspect="1"/>
          </p:cNvPicPr>
          <p:nvPr/>
        </p:nvPicPr>
        <p:blipFill>
          <a:blip r:embed="rId5"/>
          <a:stretch>
            <a:fillRect/>
          </a:stretch>
        </p:blipFill>
        <p:spPr>
          <a:xfrm>
            <a:off x="6096000" y="4149727"/>
            <a:ext cx="1905000" cy="1909602"/>
          </a:xfrm>
          <a:prstGeom prst="rect">
            <a:avLst/>
          </a:prstGeom>
          <a:ln>
            <a:noFill/>
          </a:ln>
          <a:effectLst>
            <a:softEdge rad="112500"/>
          </a:effectLst>
        </p:spPr>
      </p:pic>
    </p:spTree>
    <p:extLst>
      <p:ext uri="{BB962C8B-B14F-4D97-AF65-F5344CB8AC3E}">
        <p14:creationId xmlns:p14="http://schemas.microsoft.com/office/powerpoint/2010/main" val="3424044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352425" y="1239816"/>
            <a:ext cx="2133600" cy="4525963"/>
          </a:xfrm>
        </p:spPr>
        <p:txBody>
          <a:bodyPr>
            <a:normAutofit/>
          </a:bodyPr>
          <a:lstStyle/>
          <a:p>
            <a:pPr marL="0" indent="0">
              <a:buNone/>
            </a:pPr>
            <a:r>
              <a:rPr lang="en-US" sz="3600" dirty="0">
                <a:latin typeface="Narkisim" panose="020E0502050101010101" pitchFamily="34" charset="-79"/>
                <a:ea typeface="DFKai-SB" panose="03000509000000000000" pitchFamily="65" charset="-120"/>
                <a:cs typeface="Narkisim" panose="020E0502050101010101" pitchFamily="34" charset="-79"/>
              </a:rPr>
              <a:t>Procedure</a:t>
            </a:r>
          </a:p>
        </p:txBody>
      </p:sp>
      <p:sp>
        <p:nvSpPr>
          <p:cNvPr id="4" name="Content Placeholder 3"/>
          <p:cNvSpPr>
            <a:spLocks noGrp="1"/>
          </p:cNvSpPr>
          <p:nvPr>
            <p:ph sz="half" idx="2"/>
          </p:nvPr>
        </p:nvSpPr>
        <p:spPr>
          <a:xfrm>
            <a:off x="2513012" y="1430097"/>
            <a:ext cx="6096000" cy="4525963"/>
          </a:xfrm>
        </p:spPr>
        <p:txBody>
          <a:bodyPr/>
          <a:lstStyle/>
          <a:p>
            <a:r>
              <a:rPr lang="en-US" dirty="0">
                <a:latin typeface="Narkisim" panose="020E0502050101010101" pitchFamily="34" charset="-79"/>
                <a:ea typeface="DFKai-SB" panose="03000509000000000000" pitchFamily="65" charset="-120"/>
                <a:cs typeface="Narkisim" panose="020E0502050101010101" pitchFamily="34" charset="-79"/>
              </a:rPr>
              <a:t>Record remaining bacteria/bingo chips in data table</a:t>
            </a:r>
          </a:p>
        </p:txBody>
      </p:sp>
      <p:pic>
        <p:nvPicPr>
          <p:cNvPr id="5" name="Picture 4"/>
          <p:cNvPicPr>
            <a:picLocks noChangeAspect="1"/>
          </p:cNvPicPr>
          <p:nvPr/>
        </p:nvPicPr>
        <p:blipFill>
          <a:blip r:embed="rId3"/>
          <a:stretch>
            <a:fillRect/>
          </a:stretch>
        </p:blipFill>
        <p:spPr>
          <a:xfrm>
            <a:off x="116110" y="2440895"/>
            <a:ext cx="8429626" cy="3406732"/>
          </a:xfrm>
          <a:prstGeom prst="rect">
            <a:avLst/>
          </a:prstGeom>
        </p:spPr>
      </p:pic>
      <p:sp>
        <p:nvSpPr>
          <p:cNvPr id="6" name="TextBox 5"/>
          <p:cNvSpPr txBox="1"/>
          <p:nvPr/>
        </p:nvSpPr>
        <p:spPr>
          <a:xfrm>
            <a:off x="1404711" y="3491911"/>
            <a:ext cx="457200" cy="369332"/>
          </a:xfrm>
          <a:prstGeom prst="rect">
            <a:avLst/>
          </a:prstGeom>
          <a:noFill/>
        </p:spPr>
        <p:txBody>
          <a:bodyPr wrap="square" rtlCol="0">
            <a:spAutoFit/>
          </a:bodyPr>
          <a:lstStyle/>
          <a:p>
            <a:pPr algn="ctr"/>
            <a:r>
              <a:rPr lang="en-US" b="1" dirty="0">
                <a:solidFill>
                  <a:srgbClr val="FF0000"/>
                </a:solidFill>
                <a:latin typeface="Narkisim" panose="020E0502050101010101" pitchFamily="34" charset="-79"/>
                <a:cs typeface="Narkisim" panose="020E0502050101010101" pitchFamily="34" charset="-79"/>
              </a:rPr>
              <a:t>3</a:t>
            </a:r>
          </a:p>
        </p:txBody>
      </p:sp>
      <p:sp>
        <p:nvSpPr>
          <p:cNvPr id="7" name="TextBox 6"/>
          <p:cNvSpPr txBox="1"/>
          <p:nvPr/>
        </p:nvSpPr>
        <p:spPr>
          <a:xfrm>
            <a:off x="2743199" y="3470140"/>
            <a:ext cx="457200" cy="369332"/>
          </a:xfrm>
          <a:prstGeom prst="rect">
            <a:avLst/>
          </a:prstGeom>
          <a:noFill/>
        </p:spPr>
        <p:txBody>
          <a:bodyPr wrap="square" rtlCol="0">
            <a:spAutoFit/>
          </a:bodyPr>
          <a:lstStyle/>
          <a:p>
            <a:pPr algn="ctr"/>
            <a:r>
              <a:rPr lang="en-US" b="1" dirty="0">
                <a:solidFill>
                  <a:srgbClr val="FF0000"/>
                </a:solidFill>
                <a:latin typeface="Narkisim" panose="020E0502050101010101" pitchFamily="34" charset="-79"/>
                <a:cs typeface="Narkisim" panose="020E0502050101010101" pitchFamily="34" charset="-79"/>
              </a:rPr>
              <a:t>9</a:t>
            </a:r>
          </a:p>
        </p:txBody>
      </p:sp>
      <p:sp>
        <p:nvSpPr>
          <p:cNvPr id="8" name="TextBox 7"/>
          <p:cNvSpPr txBox="1"/>
          <p:nvPr/>
        </p:nvSpPr>
        <p:spPr>
          <a:xfrm>
            <a:off x="4252573" y="3491911"/>
            <a:ext cx="457200" cy="369332"/>
          </a:xfrm>
          <a:prstGeom prst="rect">
            <a:avLst/>
          </a:prstGeom>
          <a:noFill/>
        </p:spPr>
        <p:txBody>
          <a:bodyPr wrap="square" rtlCol="0">
            <a:spAutoFit/>
          </a:bodyPr>
          <a:lstStyle/>
          <a:p>
            <a:pPr algn="ctr"/>
            <a:r>
              <a:rPr lang="en-US" b="1" dirty="0">
                <a:solidFill>
                  <a:srgbClr val="FF0000"/>
                </a:solidFill>
                <a:latin typeface="Narkisim" panose="020E0502050101010101" pitchFamily="34" charset="-79"/>
                <a:cs typeface="Narkisim" panose="020E0502050101010101" pitchFamily="34" charset="-79"/>
              </a:rPr>
              <a:t>7</a:t>
            </a:r>
          </a:p>
        </p:txBody>
      </p:sp>
      <p:sp>
        <p:nvSpPr>
          <p:cNvPr id="9" name="TextBox 8"/>
          <p:cNvSpPr txBox="1"/>
          <p:nvPr/>
        </p:nvSpPr>
        <p:spPr>
          <a:xfrm>
            <a:off x="5819661" y="3491911"/>
            <a:ext cx="457200" cy="369332"/>
          </a:xfrm>
          <a:prstGeom prst="rect">
            <a:avLst/>
          </a:prstGeom>
          <a:noFill/>
        </p:spPr>
        <p:txBody>
          <a:bodyPr wrap="square" rtlCol="0">
            <a:spAutoFit/>
          </a:bodyPr>
          <a:lstStyle/>
          <a:p>
            <a:pPr algn="ctr"/>
            <a:r>
              <a:rPr lang="en-US" b="1" dirty="0">
                <a:solidFill>
                  <a:srgbClr val="FF0000"/>
                </a:solidFill>
                <a:latin typeface="Narkisim" panose="020E0502050101010101" pitchFamily="34" charset="-79"/>
                <a:cs typeface="Narkisim" panose="020E0502050101010101" pitchFamily="34" charset="-79"/>
              </a:rPr>
              <a:t>2</a:t>
            </a:r>
          </a:p>
        </p:txBody>
      </p:sp>
      <p:sp>
        <p:nvSpPr>
          <p:cNvPr id="10" name="TextBox 9"/>
          <p:cNvSpPr txBox="1"/>
          <p:nvPr/>
        </p:nvSpPr>
        <p:spPr>
          <a:xfrm>
            <a:off x="7386749" y="3491911"/>
            <a:ext cx="457200" cy="369332"/>
          </a:xfrm>
          <a:prstGeom prst="rect">
            <a:avLst/>
          </a:prstGeom>
          <a:noFill/>
        </p:spPr>
        <p:txBody>
          <a:bodyPr wrap="square" rtlCol="0">
            <a:spAutoFit/>
          </a:bodyPr>
          <a:lstStyle/>
          <a:p>
            <a:pPr algn="ctr"/>
            <a:r>
              <a:rPr lang="en-US" b="1" dirty="0">
                <a:solidFill>
                  <a:srgbClr val="FF0000"/>
                </a:solidFill>
                <a:latin typeface="Narkisim" panose="020E0502050101010101" pitchFamily="34" charset="-79"/>
                <a:cs typeface="Narkisim" panose="020E0502050101010101" pitchFamily="34" charset="-79"/>
              </a:rPr>
              <a:t>18</a:t>
            </a:r>
          </a:p>
        </p:txBody>
      </p:sp>
    </p:spTree>
    <p:extLst>
      <p:ext uri="{BB962C8B-B14F-4D97-AF65-F5344CB8AC3E}">
        <p14:creationId xmlns:p14="http://schemas.microsoft.com/office/powerpoint/2010/main" val="19964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76200" y="2209800"/>
            <a:ext cx="1948543" cy="3810000"/>
          </a:xfrm>
        </p:spPr>
        <p:txBody>
          <a:bodyPr>
            <a:normAutofit/>
          </a:bodyPr>
          <a:lstStyle/>
          <a:p>
            <a:pPr marL="0" indent="0">
              <a:buNone/>
            </a:pPr>
            <a:r>
              <a:rPr lang="en-US" sz="2400" dirty="0" smtClean="0">
                <a:latin typeface="Narkisim" panose="020E0502050101010101" pitchFamily="34" charset="-79"/>
                <a:ea typeface="DFKai-SB" panose="03000509000000000000" pitchFamily="65" charset="-120"/>
                <a:cs typeface="Narkisim" panose="020E0502050101010101" pitchFamily="34" charset="-79"/>
              </a:rPr>
              <a:t>Procedure</a:t>
            </a:r>
          </a:p>
          <a:p>
            <a:pPr marL="0" indent="0">
              <a:buNone/>
            </a:pPr>
            <a:r>
              <a:rPr lang="en-US" sz="2400" dirty="0" smtClean="0">
                <a:latin typeface="Narkisim" panose="020E0502050101010101" pitchFamily="34" charset="-79"/>
                <a:ea typeface="DFKai-SB" panose="03000509000000000000" pitchFamily="65" charset="-120"/>
                <a:cs typeface="Narkisim" panose="020E0502050101010101" pitchFamily="34" charset="-79"/>
              </a:rPr>
              <a:t>1. Roll</a:t>
            </a:r>
          </a:p>
          <a:p>
            <a:pPr marL="0" indent="0">
              <a:buNone/>
            </a:pPr>
            <a:r>
              <a:rPr lang="en-US" sz="2400" dirty="0" smtClean="0">
                <a:latin typeface="Narkisim" panose="020E0502050101010101" pitchFamily="34" charset="-79"/>
                <a:ea typeface="DFKai-SB" panose="03000509000000000000" pitchFamily="65" charset="-120"/>
                <a:cs typeface="Narkisim" panose="020E0502050101010101" pitchFamily="34" charset="-79"/>
              </a:rPr>
              <a:t>2. Reproduce</a:t>
            </a:r>
          </a:p>
          <a:p>
            <a:pPr marL="0" indent="0">
              <a:buNone/>
            </a:pPr>
            <a:r>
              <a:rPr lang="en-US" sz="2400" dirty="0" smtClean="0">
                <a:latin typeface="Narkisim" panose="020E0502050101010101" pitchFamily="34" charset="-79"/>
                <a:ea typeface="DFKai-SB" panose="03000509000000000000" pitchFamily="65" charset="-120"/>
                <a:cs typeface="Narkisim" panose="020E0502050101010101" pitchFamily="34" charset="-79"/>
              </a:rPr>
              <a:t>3. Record</a:t>
            </a:r>
          </a:p>
          <a:p>
            <a:pPr marL="0" indent="0">
              <a:buNone/>
            </a:pPr>
            <a:r>
              <a:rPr lang="en-US" sz="2400" dirty="0" smtClean="0">
                <a:latin typeface="Narkisim" panose="020E0502050101010101" pitchFamily="34" charset="-79"/>
                <a:ea typeface="DFKai-SB" panose="03000509000000000000" pitchFamily="65" charset="-120"/>
                <a:cs typeface="Narkisim" panose="020E0502050101010101" pitchFamily="34" charset="-79"/>
              </a:rPr>
              <a:t>4. Repeat</a:t>
            </a:r>
            <a:endParaRPr lang="en-US" sz="2400" dirty="0">
              <a:latin typeface="Narkisim" panose="020E0502050101010101" pitchFamily="34" charset="-79"/>
              <a:ea typeface="DFKai-SB" panose="03000509000000000000" pitchFamily="65" charset="-120"/>
              <a:cs typeface="Narkisim" panose="020E0502050101010101" pitchFamily="34" charset="-79"/>
            </a:endParaRPr>
          </a:p>
        </p:txBody>
      </p:sp>
      <p:sp>
        <p:nvSpPr>
          <p:cNvPr id="4" name="Content Placeholder 3"/>
          <p:cNvSpPr>
            <a:spLocks noGrp="1"/>
          </p:cNvSpPr>
          <p:nvPr>
            <p:ph sz="half" idx="2"/>
          </p:nvPr>
        </p:nvSpPr>
        <p:spPr>
          <a:xfrm>
            <a:off x="2538980" y="1392238"/>
            <a:ext cx="6115163" cy="4525963"/>
          </a:xfrm>
        </p:spPr>
        <p:txBody>
          <a:bodyPr>
            <a:normAutofit/>
          </a:bodyPr>
          <a:lstStyle/>
          <a:p>
            <a:r>
              <a:rPr lang="en-US" dirty="0">
                <a:latin typeface="Narkisim" panose="020E0502050101010101" pitchFamily="34" charset="-79"/>
                <a:ea typeface="DFKai-SB" panose="03000509000000000000" pitchFamily="65" charset="-120"/>
                <a:cs typeface="Narkisim" panose="020E0502050101010101" pitchFamily="34" charset="-79"/>
              </a:rPr>
              <a:t>Antibiotic Rules</a:t>
            </a: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endParaRPr lang="en-US" dirty="0">
              <a:latin typeface="Narkisim" panose="020E0502050101010101" pitchFamily="34" charset="-79"/>
              <a:ea typeface="DFKai-SB" panose="03000509000000000000" pitchFamily="65" charset="-120"/>
              <a:cs typeface="Narkisim" panose="020E0502050101010101" pitchFamily="34" charset="-79"/>
            </a:endParaRPr>
          </a:p>
          <a:p>
            <a:pPr marL="0" indent="0">
              <a:buNone/>
            </a:pPr>
            <a:endParaRPr lang="en-US" dirty="0">
              <a:latin typeface="Narkisim" panose="020E0502050101010101" pitchFamily="34" charset="-79"/>
              <a:cs typeface="Narkisim" panose="020E0502050101010101" pitchFamily="34" charset="-79"/>
            </a:endParaRPr>
          </a:p>
        </p:txBody>
      </p:sp>
      <p:graphicFrame>
        <p:nvGraphicFramePr>
          <p:cNvPr id="5" name="Table 4"/>
          <p:cNvGraphicFramePr>
            <a:graphicFrameLocks noGrp="1"/>
          </p:cNvGraphicFramePr>
          <p:nvPr>
            <p:extLst>
              <p:ext uri="{D42A27DB-BD31-4B8C-83A1-F6EECF244321}">
                <p14:modId xmlns:p14="http://schemas.microsoft.com/office/powerpoint/2010/main" val="1025778735"/>
              </p:ext>
            </p:extLst>
          </p:nvPr>
        </p:nvGraphicFramePr>
        <p:xfrm>
          <a:off x="1905000" y="1905000"/>
          <a:ext cx="6781801" cy="4013201"/>
        </p:xfrm>
        <a:graphic>
          <a:graphicData uri="http://schemas.openxmlformats.org/drawingml/2006/table">
            <a:tbl>
              <a:tblPr firstRow="1" firstCol="1" bandRow="1">
                <a:tableStyleId>{5C22544A-7EE6-4342-B048-85BDC9FD1C3A}</a:tableStyleId>
              </a:tblPr>
              <a:tblGrid>
                <a:gridCol w="1627488">
                  <a:extLst>
                    <a:ext uri="{9D8B030D-6E8A-4147-A177-3AD203B41FA5}">
                      <a16:colId xmlns:a16="http://schemas.microsoft.com/office/drawing/2014/main" xmlns="" val="20000"/>
                    </a:ext>
                  </a:extLst>
                </a:gridCol>
                <a:gridCol w="2870757">
                  <a:extLst>
                    <a:ext uri="{9D8B030D-6E8A-4147-A177-3AD203B41FA5}">
                      <a16:colId xmlns:a16="http://schemas.microsoft.com/office/drawing/2014/main" xmlns="" val="20001"/>
                    </a:ext>
                  </a:extLst>
                </a:gridCol>
                <a:gridCol w="2283556">
                  <a:extLst>
                    <a:ext uri="{9D8B030D-6E8A-4147-A177-3AD203B41FA5}">
                      <a16:colId xmlns:a16="http://schemas.microsoft.com/office/drawing/2014/main" xmlns="" val="20002"/>
                    </a:ext>
                  </a:extLst>
                </a:gridCol>
              </a:tblGrid>
              <a:tr h="882967">
                <a:tc>
                  <a:txBody>
                    <a:bodyPr/>
                    <a:lstStyle/>
                    <a:p>
                      <a:pPr marL="0" marR="0" algn="ctr">
                        <a:lnSpc>
                          <a:spcPct val="107000"/>
                        </a:lnSpc>
                        <a:spcBef>
                          <a:spcPts val="0"/>
                        </a:spcBef>
                        <a:spcAft>
                          <a:spcPts val="0"/>
                        </a:spcAft>
                      </a:pPr>
                      <a:r>
                        <a:rPr lang="en-US" sz="2400" dirty="0">
                          <a:solidFill>
                            <a:schemeClr val="tx1"/>
                          </a:solidFill>
                          <a:effectLst/>
                        </a:rPr>
                        <a:t>Number Rolled</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dirty="0">
                          <a:solidFill>
                            <a:schemeClr val="tx1"/>
                          </a:solidFill>
                          <a:effectLst/>
                        </a:rPr>
                        <a:t>Event</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400" dirty="0">
                          <a:solidFill>
                            <a:schemeClr val="tx1"/>
                          </a:solidFill>
                          <a:effectLst/>
                        </a:rPr>
                        <a:t>Result</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524954">
                <a:tc>
                  <a:txBody>
                    <a:bodyPr/>
                    <a:lstStyle/>
                    <a:p>
                      <a:pPr marL="0" marR="0" algn="ctr">
                        <a:lnSpc>
                          <a:spcPct val="107000"/>
                        </a:lnSpc>
                        <a:spcBef>
                          <a:spcPts val="0"/>
                        </a:spcBef>
                        <a:spcAft>
                          <a:spcPts val="0"/>
                        </a:spcAft>
                      </a:pPr>
                      <a:r>
                        <a:rPr lang="en-US" sz="2400" dirty="0">
                          <a:solidFill>
                            <a:schemeClr val="tx1"/>
                          </a:solidFill>
                          <a:effectLst/>
                        </a:rPr>
                        <a:t>2, 3, </a:t>
                      </a:r>
                    </a:p>
                    <a:p>
                      <a:pPr marL="0" marR="0" algn="ctr">
                        <a:lnSpc>
                          <a:spcPct val="107000"/>
                        </a:lnSpc>
                        <a:spcBef>
                          <a:spcPts val="0"/>
                        </a:spcBef>
                        <a:spcAft>
                          <a:spcPts val="0"/>
                        </a:spcAft>
                      </a:pPr>
                      <a:r>
                        <a:rPr lang="en-US" sz="2400" dirty="0">
                          <a:solidFill>
                            <a:schemeClr val="tx1"/>
                          </a:solidFill>
                          <a:effectLst/>
                        </a:rPr>
                        <a:t>4, or 5</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dirty="0">
                          <a:solidFill>
                            <a:schemeClr val="tx1"/>
                          </a:solidFill>
                          <a:effectLst/>
                        </a:rPr>
                        <a:t>Antibiotic taken at appropriate time</a:t>
                      </a:r>
                    </a:p>
                    <a:p>
                      <a:pPr marL="0" marR="0" algn="ctr">
                        <a:lnSpc>
                          <a:spcPct val="100000"/>
                        </a:lnSpc>
                        <a:spcBef>
                          <a:spcPts val="0"/>
                        </a:spcBef>
                        <a:spcAft>
                          <a:spcPts val="0"/>
                        </a:spcAft>
                      </a:pPr>
                      <a:endParaRPr lang="en-US" sz="2400" dirty="0">
                        <a:solidFill>
                          <a:schemeClr val="tx1"/>
                        </a:solidFill>
                        <a:effectLst/>
                      </a:endParaRPr>
                    </a:p>
                    <a:p>
                      <a:pPr marL="0" marR="0" algn="ctr">
                        <a:lnSpc>
                          <a:spcPct val="100000"/>
                        </a:lnSpc>
                        <a:spcBef>
                          <a:spcPts val="0"/>
                        </a:spcBef>
                        <a:spcAft>
                          <a:spcPts val="0"/>
                        </a:spcAft>
                      </a:pPr>
                      <a:r>
                        <a:rPr lang="en-US" sz="2400" dirty="0">
                          <a:solidFill>
                            <a:schemeClr val="tx1"/>
                          </a:solidFill>
                          <a:effectLst/>
                        </a:rPr>
                        <a:t>*bacteria killed</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dirty="0">
                          <a:solidFill>
                            <a:schemeClr val="tx1"/>
                          </a:solidFill>
                          <a:effectLst/>
                        </a:rPr>
                        <a:t>Remove 5 bingo chips total</a:t>
                      </a:r>
                    </a:p>
                    <a:p>
                      <a:pPr marL="0" marR="0" algn="ctr">
                        <a:lnSpc>
                          <a:spcPct val="100000"/>
                        </a:lnSpc>
                        <a:spcBef>
                          <a:spcPts val="0"/>
                        </a:spcBef>
                        <a:spcAft>
                          <a:spcPts val="0"/>
                        </a:spcAft>
                      </a:pPr>
                      <a:r>
                        <a:rPr lang="en-US" sz="2400" dirty="0">
                          <a:solidFill>
                            <a:schemeClr val="tx1"/>
                          </a:solidFill>
                          <a:effectLst/>
                        </a:rPr>
                        <a:t>*red, then blue, then</a:t>
                      </a:r>
                      <a:r>
                        <a:rPr lang="en-US" sz="2400" baseline="0" dirty="0">
                          <a:solidFill>
                            <a:schemeClr val="tx1"/>
                          </a:solidFill>
                          <a:effectLst/>
                        </a:rPr>
                        <a:t> </a:t>
                      </a:r>
                      <a:r>
                        <a:rPr lang="en-US" sz="2400" dirty="0">
                          <a:solidFill>
                            <a:schemeClr val="tx1"/>
                          </a:solidFill>
                          <a:effectLst/>
                        </a:rPr>
                        <a:t>yellow</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1605280">
                <a:tc>
                  <a:txBody>
                    <a:bodyPr/>
                    <a:lstStyle/>
                    <a:p>
                      <a:pPr marL="0" marR="0" algn="ctr">
                        <a:lnSpc>
                          <a:spcPct val="107000"/>
                        </a:lnSpc>
                        <a:spcBef>
                          <a:spcPts val="0"/>
                        </a:spcBef>
                        <a:spcAft>
                          <a:spcPts val="0"/>
                        </a:spcAft>
                      </a:pPr>
                      <a:r>
                        <a:rPr lang="en-US" sz="2400" dirty="0">
                          <a:solidFill>
                            <a:schemeClr val="tx1"/>
                          </a:solidFill>
                          <a:effectLst/>
                        </a:rPr>
                        <a:t>1 or 6</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dirty="0">
                          <a:solidFill>
                            <a:schemeClr val="tx1"/>
                          </a:solidFill>
                          <a:effectLst/>
                        </a:rPr>
                        <a:t>Antibiotic NOT taken</a:t>
                      </a:r>
                      <a:r>
                        <a:rPr lang="en-US" sz="2400" baseline="0" dirty="0">
                          <a:solidFill>
                            <a:schemeClr val="tx1"/>
                          </a:solidFill>
                          <a:effectLst/>
                        </a:rPr>
                        <a:t> </a:t>
                      </a:r>
                      <a:r>
                        <a:rPr lang="en-US" sz="2400" dirty="0">
                          <a:solidFill>
                            <a:schemeClr val="tx1"/>
                          </a:solidFill>
                          <a:effectLst/>
                        </a:rPr>
                        <a:t>at appropriate time</a:t>
                      </a:r>
                    </a:p>
                    <a:p>
                      <a:pPr marL="0" marR="0" algn="ctr">
                        <a:lnSpc>
                          <a:spcPct val="100000"/>
                        </a:lnSpc>
                        <a:spcBef>
                          <a:spcPts val="0"/>
                        </a:spcBef>
                        <a:spcAft>
                          <a:spcPts val="0"/>
                        </a:spcAft>
                      </a:pPr>
                      <a:endParaRPr lang="en-US" sz="2400" dirty="0">
                        <a:solidFill>
                          <a:schemeClr val="tx1"/>
                        </a:solidFill>
                        <a:effectLst/>
                      </a:endParaRPr>
                    </a:p>
                    <a:p>
                      <a:pPr marL="0" marR="0" algn="ctr">
                        <a:lnSpc>
                          <a:spcPct val="100000"/>
                        </a:lnSpc>
                        <a:spcBef>
                          <a:spcPts val="0"/>
                        </a:spcBef>
                        <a:spcAft>
                          <a:spcPts val="0"/>
                        </a:spcAft>
                      </a:pPr>
                      <a:r>
                        <a:rPr lang="en-US" sz="2400" dirty="0">
                          <a:solidFill>
                            <a:schemeClr val="tx1"/>
                          </a:solidFill>
                          <a:effectLst/>
                        </a:rPr>
                        <a:t>*bacteria NOT killed</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endParaRPr lang="en-US" sz="2400" dirty="0">
                        <a:solidFill>
                          <a:schemeClr val="tx1"/>
                        </a:solidFill>
                        <a:effectLst/>
                      </a:endParaRPr>
                    </a:p>
                    <a:p>
                      <a:pPr marL="0" marR="0" algn="ctr">
                        <a:lnSpc>
                          <a:spcPct val="100000"/>
                        </a:lnSpc>
                        <a:spcBef>
                          <a:spcPts val="0"/>
                        </a:spcBef>
                        <a:spcAft>
                          <a:spcPts val="0"/>
                        </a:spcAft>
                      </a:pPr>
                      <a:r>
                        <a:rPr lang="en-US" sz="2400" dirty="0">
                          <a:solidFill>
                            <a:schemeClr val="tx1"/>
                          </a:solidFill>
                          <a:effectLst/>
                        </a:rPr>
                        <a:t>Do not remove any bingo chips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09849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8000"/>
                </a:solidFill>
                <a:latin typeface="Narkisim" panose="020E0502050101010101" pitchFamily="34" charset="-79"/>
                <a:ea typeface="DFKai-SB" panose="03000509000000000000" pitchFamily="65" charset="-120"/>
                <a:cs typeface="Narkisim" panose="020E0502050101010101" pitchFamily="34" charset="-79"/>
              </a:rPr>
              <a:t>Take</a:t>
            </a:r>
            <a: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 As Directed</a:t>
            </a:r>
            <a:br>
              <a:rPr lang="en-US" sz="4000" b="1" dirty="0">
                <a:solidFill>
                  <a:srgbClr val="008000"/>
                </a:solidFill>
                <a:latin typeface="Narkisim" panose="020E0502050101010101" pitchFamily="34" charset="-79"/>
                <a:ea typeface="DFKai-SB" panose="03000509000000000000" pitchFamily="65" charset="-120"/>
                <a:cs typeface="Narkisim" panose="020E0502050101010101" pitchFamily="34" charset="-79"/>
              </a:rPr>
            </a:br>
            <a:r>
              <a:rPr lang="en-US" sz="2400" b="1" dirty="0">
                <a:solidFill>
                  <a:srgbClr val="008000"/>
                </a:solidFill>
                <a:latin typeface="Narkisim" panose="020E0502050101010101" pitchFamily="34" charset="-79"/>
                <a:ea typeface="DFKai-SB" panose="03000509000000000000" pitchFamily="65" charset="-120"/>
                <a:cs typeface="Narkisim" panose="020E0502050101010101" pitchFamily="34" charset="-79"/>
              </a:rPr>
              <a:t>Antibiotic Resistance Simulation</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435429" y="846138"/>
            <a:ext cx="2057400" cy="4525963"/>
          </a:xfrm>
        </p:spPr>
        <p:txBody>
          <a:bodyPr>
            <a:normAutofit/>
          </a:bodyPr>
          <a:lstStyle/>
          <a:p>
            <a:pPr marL="0" indent="0">
              <a:buNone/>
            </a:pPr>
            <a:r>
              <a:rPr lang="en-US" sz="3600" dirty="0">
                <a:latin typeface="Narkisim" panose="020E0502050101010101" pitchFamily="34" charset="-79"/>
                <a:ea typeface="DFKai-SB" panose="03000509000000000000" pitchFamily="65" charset="-120"/>
                <a:cs typeface="Narkisim" panose="020E0502050101010101" pitchFamily="34" charset="-79"/>
              </a:rPr>
              <a:t>Results</a:t>
            </a:r>
          </a:p>
        </p:txBody>
      </p:sp>
      <p:pic>
        <p:nvPicPr>
          <p:cNvPr id="5" name="Picture 2"/>
          <p:cNvPicPr>
            <a:picLocks noGrp="1" noChangeAspect="1" noChangeArrowheads="1"/>
          </p:cNvPicPr>
          <p:nvPr>
            <p:ph idx="1"/>
          </p:nvPr>
        </p:nvPicPr>
        <p:blipFill>
          <a:blip r:embed="rId3" cstate="print"/>
          <a:srcRect/>
          <a:stretch>
            <a:fillRect/>
          </a:stretch>
        </p:blipFill>
        <p:spPr bwMode="auto">
          <a:xfrm>
            <a:off x="2514600" y="1417638"/>
            <a:ext cx="5715000" cy="43840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31753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99"/>
                </a:solidFill>
                <a:latin typeface="Narkisim" panose="020E0502050101010101" pitchFamily="34" charset="-79"/>
                <a:cs typeface="Narkisim" panose="020E0502050101010101" pitchFamily="34" charset="-79"/>
              </a:rPr>
              <a:t>Beaks – Flinn STEM Design Challenge</a:t>
            </a:r>
          </a:p>
        </p:txBody>
      </p:sp>
      <p:sp>
        <p:nvSpPr>
          <p:cNvPr id="4" name="Content Placeholder 3"/>
          <p:cNvSpPr>
            <a:spLocks noGrp="1"/>
          </p:cNvSpPr>
          <p:nvPr>
            <p:ph sz="half" idx="2"/>
          </p:nvPr>
        </p:nvSpPr>
        <p:spPr>
          <a:xfrm>
            <a:off x="3048000" y="1600201"/>
            <a:ext cx="5638800" cy="3352800"/>
          </a:xfrm>
        </p:spPr>
        <p:txBody>
          <a:bodyPr>
            <a:normAutofit fontScale="85000" lnSpcReduction="10000"/>
          </a:bodyPr>
          <a:lstStyle/>
          <a:p>
            <a:r>
              <a:rPr lang="en-US" i="1" u="sng" dirty="0">
                <a:latin typeface="Narkisim" panose="020E0502050101010101" pitchFamily="34" charset="-79"/>
                <a:cs typeface="Narkisim" panose="020E0502050101010101" pitchFamily="34" charset="-79"/>
              </a:rPr>
              <a:t>Engineering</a:t>
            </a:r>
            <a:r>
              <a:rPr lang="en-US" dirty="0">
                <a:latin typeface="Narkisim" panose="020E0502050101010101" pitchFamily="34" charset="-79"/>
                <a:cs typeface="Narkisim" panose="020E0502050101010101" pitchFamily="34" charset="-79"/>
              </a:rPr>
              <a:t> – a systematic and iterative approach to designing objects, processes and systems to meet human needs and wants</a:t>
            </a:r>
          </a:p>
          <a:p>
            <a:r>
              <a:rPr lang="en-US" i="1" u="sng" dirty="0">
                <a:latin typeface="Narkisim" panose="020E0502050101010101" pitchFamily="34" charset="-79"/>
                <a:cs typeface="Narkisim" panose="020E0502050101010101" pitchFamily="34" charset="-79"/>
              </a:rPr>
              <a:t>Technology </a:t>
            </a:r>
            <a:r>
              <a:rPr lang="en-US" dirty="0">
                <a:latin typeface="Narkisim" panose="020E0502050101010101" pitchFamily="34" charset="-79"/>
                <a:cs typeface="Narkisim" panose="020E0502050101010101" pitchFamily="34" charset="-79"/>
              </a:rPr>
              <a:t>– any modification of the natural world made to fulfill human needs or desires</a:t>
            </a:r>
          </a:p>
          <a:p>
            <a:r>
              <a:rPr lang="en-US" i="1" u="sng" dirty="0">
                <a:latin typeface="Narkisim" panose="020E0502050101010101" pitchFamily="34" charset="-79"/>
                <a:cs typeface="Narkisim" panose="020E0502050101010101" pitchFamily="34" charset="-79"/>
              </a:rPr>
              <a:t>Application of science</a:t>
            </a:r>
            <a:r>
              <a:rPr lang="en-US" dirty="0">
                <a:latin typeface="Narkisim" panose="020E0502050101010101" pitchFamily="34" charset="-79"/>
                <a:cs typeface="Narkisim" panose="020E0502050101010101" pitchFamily="34" charset="-79"/>
              </a:rPr>
              <a:t> – any use of scientific knowledge for a specific purpose</a:t>
            </a:r>
          </a:p>
          <a:p>
            <a:pPr marL="0" indent="0">
              <a:buNone/>
            </a:pPr>
            <a:endParaRPr lang="en-US" i="1" u="sng" dirty="0">
              <a:latin typeface="Narkisim" panose="020E0502050101010101" pitchFamily="34" charset="-79"/>
              <a:cs typeface="Narkisim" panose="020E0502050101010101" pitchFamily="34" charset="-79"/>
            </a:endParaRPr>
          </a:p>
        </p:txBody>
      </p:sp>
      <p:sp>
        <p:nvSpPr>
          <p:cNvPr id="5" name="TextBox 4"/>
          <p:cNvSpPr txBox="1"/>
          <p:nvPr/>
        </p:nvSpPr>
        <p:spPr>
          <a:xfrm>
            <a:off x="762000" y="5105400"/>
            <a:ext cx="7543800" cy="381000"/>
          </a:xfrm>
          <a:prstGeom prst="rect">
            <a:avLst/>
          </a:prstGeom>
          <a:noFill/>
        </p:spPr>
        <p:txBody>
          <a:bodyPr wrap="square" rtlCol="0">
            <a:spAutoFit/>
          </a:bodyPr>
          <a:lstStyle/>
          <a:p>
            <a:r>
              <a:rPr lang="en-US" dirty="0">
                <a:latin typeface="Narkisim" panose="020E0502050101010101" pitchFamily="34" charset="-79"/>
                <a:cs typeface="Narkisim" panose="020E0502050101010101" pitchFamily="34" charset="-79"/>
              </a:rPr>
              <a:t>*from </a:t>
            </a:r>
            <a:r>
              <a:rPr lang="en-US" i="1" dirty="0">
                <a:latin typeface="Narkisim" panose="020E0502050101010101" pitchFamily="34" charset="-79"/>
                <a:cs typeface="Narkisim" panose="020E0502050101010101" pitchFamily="34" charset="-79"/>
              </a:rPr>
              <a:t>A Framework for K-12 Science Education, </a:t>
            </a:r>
            <a:r>
              <a:rPr lang="en-US" dirty="0">
                <a:latin typeface="Narkisim" panose="020E0502050101010101" pitchFamily="34" charset="-79"/>
                <a:cs typeface="Narkisim" panose="020E0502050101010101" pitchFamily="34" charset="-79"/>
              </a:rPr>
              <a:t>National Research Council</a:t>
            </a:r>
          </a:p>
        </p:txBody>
      </p:sp>
      <p:pic>
        <p:nvPicPr>
          <p:cNvPr id="7" name="Picture 6"/>
          <p:cNvPicPr>
            <a:picLocks noChangeAspect="1"/>
          </p:cNvPicPr>
          <p:nvPr/>
        </p:nvPicPr>
        <p:blipFill>
          <a:blip r:embed="rId3"/>
          <a:stretch>
            <a:fillRect/>
          </a:stretch>
        </p:blipFill>
        <p:spPr>
          <a:xfrm>
            <a:off x="468086" y="1909762"/>
            <a:ext cx="2441200" cy="2703513"/>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382400" y="1600201"/>
            <a:ext cx="2590800" cy="3063982"/>
          </a:xfrm>
          <a:prstGeom prst="rect">
            <a:avLst/>
          </a:prstGeom>
          <a:ln>
            <a:noFill/>
          </a:ln>
          <a:effectLst>
            <a:softEdge rad="112500"/>
          </a:effectLst>
        </p:spPr>
      </p:pic>
    </p:spTree>
    <p:extLst>
      <p:ext uri="{BB962C8B-B14F-4D97-AF65-F5344CB8AC3E}">
        <p14:creationId xmlns:p14="http://schemas.microsoft.com/office/powerpoint/2010/main" val="20051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99"/>
                </a:solidFill>
                <a:latin typeface="Narkisim" panose="020E0502050101010101" pitchFamily="34" charset="-79"/>
                <a:cs typeface="Narkisim" panose="020E0502050101010101" pitchFamily="34" charset="-79"/>
              </a:rPr>
              <a:t>Beaks – Flinn STEM Design Challenge</a:t>
            </a:r>
            <a:endParaRPr lang="en-US" dirty="0">
              <a:solidFill>
                <a:srgbClr val="990099"/>
              </a:solidFill>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939404" y="1576386"/>
            <a:ext cx="4038600" cy="4525963"/>
          </a:xfrm>
        </p:spPr>
        <p:txBody>
          <a:bodyPr/>
          <a:lstStyle/>
          <a:p>
            <a:pPr marL="0" indent="0">
              <a:buNone/>
            </a:pPr>
            <a:r>
              <a:rPr lang="en-US" dirty="0">
                <a:latin typeface="Narkisim" panose="020E0502050101010101" pitchFamily="34" charset="-79"/>
                <a:cs typeface="Narkisim" panose="020E0502050101010101" pitchFamily="34" charset="-79"/>
              </a:rPr>
              <a:t>STEM</a:t>
            </a:r>
          </a:p>
        </p:txBody>
      </p:sp>
      <p:sp>
        <p:nvSpPr>
          <p:cNvPr id="5" name="Content Placeholder 4"/>
          <p:cNvSpPr>
            <a:spLocks noGrp="1"/>
          </p:cNvSpPr>
          <p:nvPr>
            <p:ph sz="half" idx="2"/>
          </p:nvPr>
        </p:nvSpPr>
        <p:spPr>
          <a:xfrm>
            <a:off x="3581400" y="1455738"/>
            <a:ext cx="4800600" cy="4525963"/>
          </a:xfrm>
        </p:spPr>
        <p:txBody>
          <a:bodyPr/>
          <a:lstStyle/>
          <a:p>
            <a:r>
              <a:rPr lang="en-US" dirty="0">
                <a:latin typeface="Narkisim" panose="020E0502050101010101" pitchFamily="34" charset="-79"/>
                <a:cs typeface="Narkisim" panose="020E0502050101010101" pitchFamily="34" charset="-79"/>
              </a:rPr>
              <a:t>Engineering Design Process</a:t>
            </a:r>
          </a:p>
        </p:txBody>
      </p:sp>
      <p:sp>
        <p:nvSpPr>
          <p:cNvPr id="6" name="Rounded Rectangle 5"/>
          <p:cNvSpPr/>
          <p:nvPr/>
        </p:nvSpPr>
        <p:spPr>
          <a:xfrm>
            <a:off x="5143500" y="2162175"/>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705600" y="421005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143500" y="5037137"/>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705600" y="30480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657600" y="413385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657600" y="299085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 Arrow 21"/>
          <p:cNvSpPr/>
          <p:nvPr/>
        </p:nvSpPr>
        <p:spPr>
          <a:xfrm rot="16200000">
            <a:off x="4624387" y="4881562"/>
            <a:ext cx="381000" cy="40957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rot="10800000">
            <a:off x="6943725" y="4950619"/>
            <a:ext cx="381000" cy="40957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23"/>
          <p:cNvSpPr/>
          <p:nvPr/>
        </p:nvSpPr>
        <p:spPr>
          <a:xfrm>
            <a:off x="4638674" y="2434431"/>
            <a:ext cx="381000" cy="40957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p:cNvSpPr/>
          <p:nvPr/>
        </p:nvSpPr>
        <p:spPr>
          <a:xfrm rot="5400000">
            <a:off x="6972297" y="2481263"/>
            <a:ext cx="381000" cy="40957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wn Arrow 26"/>
          <p:cNvSpPr/>
          <p:nvPr/>
        </p:nvSpPr>
        <p:spPr>
          <a:xfrm>
            <a:off x="7162797" y="3718719"/>
            <a:ext cx="161928" cy="415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rot="10800000">
            <a:off x="4414836" y="3646885"/>
            <a:ext cx="161928" cy="415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2162175"/>
            <a:ext cx="1447800" cy="646331"/>
          </a:xfrm>
          <a:prstGeom prst="rect">
            <a:avLst/>
          </a:prstGeom>
          <a:noFill/>
        </p:spPr>
        <p:txBody>
          <a:bodyPr wrap="square" rtlCol="0">
            <a:spAutoFit/>
          </a:bodyPr>
          <a:lstStyle/>
          <a:p>
            <a:pPr algn="ctr"/>
            <a:r>
              <a:rPr lang="en-US" dirty="0">
                <a:solidFill>
                  <a:schemeClr val="bg1"/>
                </a:solidFill>
                <a:latin typeface="+mj-lt"/>
                <a:cs typeface="Times New Roman" panose="02020603050405020304" pitchFamily="18" charset="0"/>
              </a:rPr>
              <a:t>Define Problem</a:t>
            </a:r>
          </a:p>
        </p:txBody>
      </p:sp>
      <p:sp>
        <p:nvSpPr>
          <p:cNvPr id="32" name="TextBox 31"/>
          <p:cNvSpPr txBox="1"/>
          <p:nvPr/>
        </p:nvSpPr>
        <p:spPr>
          <a:xfrm>
            <a:off x="6781404" y="2994245"/>
            <a:ext cx="1447800" cy="584775"/>
          </a:xfrm>
          <a:prstGeom prst="rect">
            <a:avLst/>
          </a:prstGeom>
          <a:noFill/>
        </p:spPr>
        <p:txBody>
          <a:bodyPr wrap="square" rtlCol="0">
            <a:spAutoFit/>
          </a:bodyPr>
          <a:lstStyle/>
          <a:p>
            <a:pPr algn="ctr"/>
            <a:r>
              <a:rPr lang="en-US" sz="1600" dirty="0">
                <a:solidFill>
                  <a:schemeClr val="bg1"/>
                </a:solidFill>
              </a:rPr>
              <a:t>Research / Generate Ideas</a:t>
            </a:r>
          </a:p>
        </p:txBody>
      </p:sp>
      <p:sp>
        <p:nvSpPr>
          <p:cNvPr id="33" name="TextBox 32"/>
          <p:cNvSpPr txBox="1"/>
          <p:nvPr/>
        </p:nvSpPr>
        <p:spPr>
          <a:xfrm>
            <a:off x="6819900" y="4208462"/>
            <a:ext cx="1447800" cy="646331"/>
          </a:xfrm>
          <a:prstGeom prst="rect">
            <a:avLst/>
          </a:prstGeom>
          <a:noFill/>
        </p:spPr>
        <p:txBody>
          <a:bodyPr wrap="square" rtlCol="0">
            <a:spAutoFit/>
          </a:bodyPr>
          <a:lstStyle/>
          <a:p>
            <a:pPr algn="ctr"/>
            <a:r>
              <a:rPr lang="en-US" dirty="0">
                <a:solidFill>
                  <a:schemeClr val="bg1"/>
                </a:solidFill>
              </a:rPr>
              <a:t>Select a Solution</a:t>
            </a:r>
          </a:p>
        </p:txBody>
      </p:sp>
      <p:sp>
        <p:nvSpPr>
          <p:cNvPr id="34" name="TextBox 33"/>
          <p:cNvSpPr txBox="1"/>
          <p:nvPr/>
        </p:nvSpPr>
        <p:spPr>
          <a:xfrm>
            <a:off x="5257800" y="5018771"/>
            <a:ext cx="1447800" cy="646331"/>
          </a:xfrm>
          <a:prstGeom prst="rect">
            <a:avLst/>
          </a:prstGeom>
          <a:noFill/>
        </p:spPr>
        <p:txBody>
          <a:bodyPr wrap="square" rtlCol="0">
            <a:spAutoFit/>
          </a:bodyPr>
          <a:lstStyle/>
          <a:p>
            <a:pPr algn="ctr"/>
            <a:r>
              <a:rPr lang="en-US" dirty="0">
                <a:solidFill>
                  <a:schemeClr val="bg1"/>
                </a:solidFill>
              </a:rPr>
              <a:t>Build Design (Prototype)</a:t>
            </a:r>
          </a:p>
        </p:txBody>
      </p:sp>
      <p:sp>
        <p:nvSpPr>
          <p:cNvPr id="35" name="TextBox 34"/>
          <p:cNvSpPr txBox="1"/>
          <p:nvPr/>
        </p:nvSpPr>
        <p:spPr>
          <a:xfrm>
            <a:off x="3733800" y="4091277"/>
            <a:ext cx="1447800" cy="646331"/>
          </a:xfrm>
          <a:prstGeom prst="rect">
            <a:avLst/>
          </a:prstGeom>
          <a:noFill/>
        </p:spPr>
        <p:txBody>
          <a:bodyPr wrap="square" rtlCol="0">
            <a:spAutoFit/>
          </a:bodyPr>
          <a:lstStyle/>
          <a:p>
            <a:pPr algn="ctr"/>
            <a:r>
              <a:rPr lang="en-US" dirty="0">
                <a:solidFill>
                  <a:schemeClr val="bg1"/>
                </a:solidFill>
              </a:rPr>
              <a:t>Test &amp; Evaluate</a:t>
            </a:r>
          </a:p>
        </p:txBody>
      </p:sp>
      <p:sp>
        <p:nvSpPr>
          <p:cNvPr id="36" name="TextBox 35"/>
          <p:cNvSpPr txBox="1"/>
          <p:nvPr/>
        </p:nvSpPr>
        <p:spPr>
          <a:xfrm>
            <a:off x="3707608" y="2959348"/>
            <a:ext cx="1447800" cy="646331"/>
          </a:xfrm>
          <a:prstGeom prst="rect">
            <a:avLst/>
          </a:prstGeom>
          <a:noFill/>
        </p:spPr>
        <p:txBody>
          <a:bodyPr wrap="square" rtlCol="0">
            <a:spAutoFit/>
          </a:bodyPr>
          <a:lstStyle/>
          <a:p>
            <a:pPr algn="ctr"/>
            <a:r>
              <a:rPr lang="en-US" dirty="0">
                <a:solidFill>
                  <a:schemeClr val="bg1"/>
                </a:solidFill>
              </a:rPr>
              <a:t>Reflect &amp; Redesign</a:t>
            </a:r>
          </a:p>
        </p:txBody>
      </p:sp>
      <p:pic>
        <p:nvPicPr>
          <p:cNvPr id="26" name="Picture 25"/>
          <p:cNvPicPr/>
          <p:nvPr/>
        </p:nvPicPr>
        <p:blipFill>
          <a:blip r:embed="rId3"/>
          <a:stretch>
            <a:fillRect/>
          </a:stretch>
        </p:blipFill>
        <p:spPr>
          <a:xfrm>
            <a:off x="342900" y="2601118"/>
            <a:ext cx="2743200" cy="2476500"/>
          </a:xfrm>
          <a:prstGeom prst="rect">
            <a:avLst/>
          </a:prstGeom>
          <a:ln>
            <a:noFill/>
          </a:ln>
          <a:effectLst>
            <a:softEdge rad="112500"/>
          </a:effectLst>
        </p:spPr>
      </p:pic>
    </p:spTree>
    <p:extLst>
      <p:ext uri="{BB962C8B-B14F-4D97-AF65-F5344CB8AC3E}">
        <p14:creationId xmlns:p14="http://schemas.microsoft.com/office/powerpoint/2010/main" val="869866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99"/>
                </a:solidFill>
                <a:latin typeface="Narkisim" panose="020E0502050101010101" pitchFamily="34" charset="-79"/>
                <a:cs typeface="Narkisim" panose="020E0502050101010101" pitchFamily="34" charset="-79"/>
              </a:rPr>
              <a:t>Beaks – Flinn STEM Design Challenge</a:t>
            </a:r>
            <a:endParaRPr lang="en-US" dirty="0">
              <a:solidFill>
                <a:srgbClr val="990099"/>
              </a:solidFill>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838200" y="1600199"/>
            <a:ext cx="2362200" cy="4525963"/>
          </a:xfrm>
        </p:spPr>
        <p:txBody>
          <a:bodyPr>
            <a:normAutofit fontScale="85000" lnSpcReduction="10000"/>
          </a:bodyPr>
          <a:lstStyle/>
          <a:p>
            <a:pPr marL="0" indent="0">
              <a:buNone/>
            </a:pPr>
            <a:r>
              <a:rPr lang="en-US" dirty="0">
                <a:latin typeface="Narkisim" panose="020E0502050101010101" pitchFamily="34" charset="-79"/>
                <a:cs typeface="Narkisim" panose="020E0502050101010101" pitchFamily="34" charset="-79"/>
              </a:rPr>
              <a:t>Activity</a:t>
            </a:r>
          </a:p>
        </p:txBody>
      </p:sp>
      <p:sp>
        <p:nvSpPr>
          <p:cNvPr id="4" name="Content Placeholder 3"/>
          <p:cNvSpPr>
            <a:spLocks noGrp="1"/>
          </p:cNvSpPr>
          <p:nvPr>
            <p:ph sz="half" idx="2"/>
          </p:nvPr>
        </p:nvSpPr>
        <p:spPr>
          <a:xfrm>
            <a:off x="3200400" y="1600200"/>
            <a:ext cx="5486400" cy="4525963"/>
          </a:xfrm>
        </p:spPr>
        <p:txBody>
          <a:bodyPr>
            <a:normAutofit fontScale="85000" lnSpcReduction="10000"/>
          </a:bodyPr>
          <a:lstStyle/>
          <a:p>
            <a:r>
              <a:rPr lang="en-US" dirty="0">
                <a:latin typeface="Narkisim" panose="020E0502050101010101" pitchFamily="34" charset="-79"/>
                <a:cs typeface="Narkisim" panose="020E0502050101010101" pitchFamily="34" charset="-79"/>
              </a:rPr>
              <a:t>Overarching Purpose</a:t>
            </a:r>
          </a:p>
          <a:p>
            <a:pPr lvl="1"/>
            <a:r>
              <a:rPr lang="en-US" dirty="0">
                <a:latin typeface="Narkisim" panose="020E0502050101010101" pitchFamily="34" charset="-79"/>
                <a:cs typeface="Narkisim" panose="020E0502050101010101" pitchFamily="34" charset="-79"/>
              </a:rPr>
              <a:t>Experience natural selection through a STEM approach</a:t>
            </a:r>
          </a:p>
          <a:p>
            <a:r>
              <a:rPr lang="en-US" dirty="0">
                <a:latin typeface="Narkisim" panose="020E0502050101010101" pitchFamily="34" charset="-79"/>
                <a:cs typeface="Narkisim" panose="020E0502050101010101" pitchFamily="34" charset="-79"/>
              </a:rPr>
              <a:t>Baseline activity introduces:</a:t>
            </a:r>
          </a:p>
          <a:p>
            <a:pPr lvl="1"/>
            <a:r>
              <a:rPr lang="en-US" i="1" dirty="0">
                <a:latin typeface="Narkisim" panose="020E0502050101010101" pitchFamily="34" charset="-79"/>
                <a:cs typeface="Narkisim" panose="020E0502050101010101" pitchFamily="34" charset="-79"/>
              </a:rPr>
              <a:t>Scientific Concepts </a:t>
            </a:r>
            <a:r>
              <a:rPr lang="en-US" dirty="0">
                <a:latin typeface="Narkisim" panose="020E0502050101010101" pitchFamily="34" charset="-79"/>
                <a:cs typeface="Narkisim" panose="020E0502050101010101" pitchFamily="34" charset="-79"/>
              </a:rPr>
              <a:t>– natural selection, survival of the fittest, and more</a:t>
            </a:r>
          </a:p>
          <a:p>
            <a:pPr lvl="1"/>
            <a:r>
              <a:rPr lang="en-US" i="1" dirty="0">
                <a:latin typeface="Narkisim" panose="020E0502050101010101" pitchFamily="34" charset="-79"/>
                <a:cs typeface="Narkisim" panose="020E0502050101010101" pitchFamily="34" charset="-79"/>
              </a:rPr>
              <a:t>Problem</a:t>
            </a:r>
            <a:r>
              <a:rPr lang="en-US" dirty="0">
                <a:latin typeface="Narkisim" panose="020E0502050101010101" pitchFamily="34" charset="-79"/>
                <a:cs typeface="Narkisim" panose="020E0502050101010101" pitchFamily="34" charset="-79"/>
              </a:rPr>
              <a:t> – type of beak that successfully withstand environmental changes</a:t>
            </a:r>
          </a:p>
          <a:p>
            <a:pPr lvl="1"/>
            <a:r>
              <a:rPr lang="en-US" i="1" dirty="0">
                <a:latin typeface="Narkisim" panose="020E0502050101010101" pitchFamily="34" charset="-79"/>
                <a:cs typeface="Narkisim" panose="020E0502050101010101" pitchFamily="34" charset="-79"/>
              </a:rPr>
              <a:t>Possible solution </a:t>
            </a:r>
            <a:r>
              <a:rPr lang="en-US" dirty="0">
                <a:latin typeface="Narkisim" panose="020E0502050101010101" pitchFamily="34" charset="-79"/>
                <a:cs typeface="Narkisim" panose="020E0502050101010101" pitchFamily="34" charset="-79"/>
              </a:rPr>
              <a:t>– three simple beaks</a:t>
            </a:r>
          </a:p>
          <a:p>
            <a:r>
              <a:rPr lang="en-US" dirty="0">
                <a:latin typeface="Narkisim" panose="020E0502050101010101" pitchFamily="34" charset="-79"/>
                <a:cs typeface="Narkisim" panose="020E0502050101010101" pitchFamily="34" charset="-79"/>
              </a:rPr>
              <a:t>Design Challenge has students take what has been learned from the baseline activity, with added criteria and constraints, and design a unique solution</a:t>
            </a:r>
          </a:p>
          <a:p>
            <a:endParaRPr lang="en-US" dirty="0">
              <a:latin typeface="JasmineUPC" panose="02020603050405020304" pitchFamily="18" charset="-34"/>
              <a:cs typeface="JasmineUPC" panose="02020603050405020304" pitchFamily="18" charset="-34"/>
            </a:endParaRPr>
          </a:p>
        </p:txBody>
      </p:sp>
      <p:pic>
        <p:nvPicPr>
          <p:cNvPr id="5" name="Picture 4"/>
          <p:cNvPicPr>
            <a:picLocks noChangeAspect="1"/>
          </p:cNvPicPr>
          <p:nvPr/>
        </p:nvPicPr>
        <p:blipFill>
          <a:blip r:embed="rId3"/>
          <a:stretch>
            <a:fillRect/>
          </a:stretch>
        </p:blipFill>
        <p:spPr>
          <a:xfrm>
            <a:off x="320561" y="2133600"/>
            <a:ext cx="2879839" cy="1819275"/>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133350" y="4303063"/>
            <a:ext cx="3067050" cy="1472911"/>
          </a:xfrm>
          <a:prstGeom prst="rect">
            <a:avLst/>
          </a:prstGeom>
          <a:ln>
            <a:noFill/>
          </a:ln>
          <a:effectLst>
            <a:softEdge rad="112500"/>
          </a:effectLst>
        </p:spPr>
      </p:pic>
    </p:spTree>
    <p:extLst>
      <p:ext uri="{BB962C8B-B14F-4D97-AF65-F5344CB8AC3E}">
        <p14:creationId xmlns:p14="http://schemas.microsoft.com/office/powerpoint/2010/main" val="36953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99"/>
                </a:solidFill>
                <a:latin typeface="Narkisim" panose="020E0502050101010101" pitchFamily="34" charset="-79"/>
                <a:cs typeface="Narkisim" panose="020E0502050101010101" pitchFamily="34" charset="-79"/>
              </a:rPr>
              <a:t>Beaks – Flinn STEM Design Challenge</a:t>
            </a:r>
            <a:endParaRPr lang="en-US" dirty="0">
              <a:solidFill>
                <a:srgbClr val="990099"/>
              </a:solidFill>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457200" y="1600200"/>
            <a:ext cx="2590800" cy="4525963"/>
          </a:xfrm>
        </p:spPr>
        <p:txBody>
          <a:bodyPr>
            <a:normAutofit fontScale="92500" lnSpcReduction="10000"/>
          </a:bodyPr>
          <a:lstStyle/>
          <a:p>
            <a:pPr marL="0" indent="0">
              <a:buNone/>
            </a:pPr>
            <a:r>
              <a:rPr lang="en-US" dirty="0">
                <a:latin typeface="Narkisim" panose="020E0502050101010101" pitchFamily="34" charset="-79"/>
                <a:cs typeface="Narkisim" panose="020E0502050101010101" pitchFamily="34" charset="-79"/>
              </a:rPr>
              <a:t>Beaks In Action</a:t>
            </a:r>
          </a:p>
        </p:txBody>
      </p:sp>
      <p:sp>
        <p:nvSpPr>
          <p:cNvPr id="4" name="Content Placeholder 3"/>
          <p:cNvSpPr>
            <a:spLocks noGrp="1"/>
          </p:cNvSpPr>
          <p:nvPr>
            <p:ph sz="half" idx="2"/>
          </p:nvPr>
        </p:nvSpPr>
        <p:spPr>
          <a:xfrm>
            <a:off x="3352800" y="1600200"/>
            <a:ext cx="5334000" cy="4525963"/>
          </a:xfrm>
        </p:spPr>
        <p:txBody>
          <a:bodyPr>
            <a:normAutofit fontScale="92500" lnSpcReduction="10000"/>
          </a:bodyPr>
          <a:lstStyle/>
          <a:p>
            <a:r>
              <a:rPr lang="en-US" dirty="0">
                <a:latin typeface="Narkisim" panose="020E0502050101010101" pitchFamily="34" charset="-79"/>
                <a:cs typeface="Narkisim" panose="020E0502050101010101" pitchFamily="34" charset="-79"/>
              </a:rPr>
              <a:t>3 volunteers</a:t>
            </a:r>
          </a:p>
          <a:p>
            <a:r>
              <a:rPr lang="en-US" dirty="0">
                <a:latin typeface="Narkisim" panose="020E0502050101010101" pitchFamily="34" charset="-79"/>
                <a:cs typeface="Narkisim" panose="020E0502050101010101" pitchFamily="34" charset="-79"/>
              </a:rPr>
              <a:t>Rules: </a:t>
            </a:r>
          </a:p>
          <a:p>
            <a:pPr lvl="1"/>
            <a:r>
              <a:rPr lang="en-US" dirty="0">
                <a:latin typeface="Narkisim" panose="020E0502050101010101" pitchFamily="34" charset="-79"/>
                <a:cs typeface="Narkisim" panose="020E0502050101010101" pitchFamily="34" charset="-79"/>
              </a:rPr>
              <a:t>Hands hold “beaks”</a:t>
            </a:r>
          </a:p>
          <a:p>
            <a:pPr lvl="1"/>
            <a:r>
              <a:rPr lang="en-US" dirty="0">
                <a:latin typeface="Narkisim" panose="020E0502050101010101" pitchFamily="34" charset="-79"/>
                <a:cs typeface="Narkisim" panose="020E0502050101010101" pitchFamily="34" charset="-79"/>
              </a:rPr>
              <a:t>Play nice</a:t>
            </a:r>
          </a:p>
          <a:p>
            <a:pPr lvl="1"/>
            <a:r>
              <a:rPr lang="en-US" dirty="0">
                <a:latin typeface="Narkisim" panose="020E0502050101010101" pitchFamily="34" charset="-79"/>
                <a:cs typeface="Narkisim" panose="020E0502050101010101" pitchFamily="34" charset="-79"/>
              </a:rPr>
              <a:t>No migration</a:t>
            </a:r>
          </a:p>
          <a:p>
            <a:pPr lvl="1"/>
            <a:r>
              <a:rPr lang="en-US" dirty="0">
                <a:latin typeface="Narkisim" panose="020E0502050101010101" pitchFamily="34" charset="-79"/>
                <a:cs typeface="Narkisim" panose="020E0502050101010101" pitchFamily="34" charset="-79"/>
              </a:rPr>
              <a:t>Buzzer…”beaked” food to nest</a:t>
            </a:r>
          </a:p>
          <a:p>
            <a:pPr lvl="1"/>
            <a:r>
              <a:rPr lang="en-US" dirty="0">
                <a:latin typeface="Narkisim" panose="020E0502050101010101" pitchFamily="34" charset="-79"/>
                <a:cs typeface="Narkisim" panose="020E0502050101010101" pitchFamily="34" charset="-79"/>
              </a:rPr>
              <a:t>Fingers can be used to remove food items from beaks</a:t>
            </a:r>
          </a:p>
          <a:p>
            <a:r>
              <a:rPr lang="en-US" dirty="0">
                <a:latin typeface="Narkisim" panose="020E0502050101010101" pitchFamily="34" charset="-79"/>
                <a:cs typeface="Narkisim" panose="020E0502050101010101" pitchFamily="34" charset="-79"/>
              </a:rPr>
              <a:t>Procedure:</a:t>
            </a:r>
          </a:p>
          <a:p>
            <a:pPr lvl="1"/>
            <a:r>
              <a:rPr lang="en-US" dirty="0">
                <a:latin typeface="Narkisim" panose="020E0502050101010101" pitchFamily="34" charset="-79"/>
                <a:cs typeface="Narkisim" panose="020E0502050101010101" pitchFamily="34" charset="-79"/>
              </a:rPr>
              <a:t>Using your beak, gather as much food as possible from the feeding site and place in your nest</a:t>
            </a:r>
          </a:p>
        </p:txBody>
      </p:sp>
      <p:pic>
        <p:nvPicPr>
          <p:cNvPr id="5" name="Picture 4"/>
          <p:cNvPicPr>
            <a:picLocks noChangeAspect="1"/>
          </p:cNvPicPr>
          <p:nvPr/>
        </p:nvPicPr>
        <p:blipFill>
          <a:blip r:embed="rId3"/>
          <a:stretch>
            <a:fillRect/>
          </a:stretch>
        </p:blipFill>
        <p:spPr>
          <a:xfrm>
            <a:off x="6468535" y="1382393"/>
            <a:ext cx="2143537" cy="1550607"/>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607852" y="2157697"/>
            <a:ext cx="2145285" cy="1450407"/>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580743" y="3930994"/>
            <a:ext cx="2172394" cy="1721839"/>
          </a:xfrm>
          <a:prstGeom prst="rect">
            <a:avLst/>
          </a:prstGeom>
          <a:ln>
            <a:noFill/>
          </a:ln>
          <a:effectLst>
            <a:softEdge rad="112500"/>
          </a:effectLst>
        </p:spPr>
      </p:pic>
    </p:spTree>
    <p:extLst>
      <p:ext uri="{BB962C8B-B14F-4D97-AF65-F5344CB8AC3E}">
        <p14:creationId xmlns:p14="http://schemas.microsoft.com/office/powerpoint/2010/main" val="16307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99"/>
                </a:solidFill>
                <a:latin typeface="Narkisim" panose="020E0502050101010101" pitchFamily="34" charset="-79"/>
                <a:cs typeface="Narkisim" panose="020E0502050101010101" pitchFamily="34" charset="-79"/>
              </a:rPr>
              <a:t>Beaks – Flinn STEM Design Challenge</a:t>
            </a:r>
            <a:endParaRPr lang="en-US" dirty="0">
              <a:solidFill>
                <a:srgbClr val="990099"/>
              </a:solidFill>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200121" y="1238477"/>
            <a:ext cx="4038600" cy="4525963"/>
          </a:xfrm>
        </p:spPr>
        <p:txBody>
          <a:bodyPr>
            <a:normAutofit fontScale="92500" lnSpcReduction="10000"/>
          </a:bodyPr>
          <a:lstStyle/>
          <a:p>
            <a:pPr marL="0" indent="0">
              <a:buNone/>
            </a:pPr>
            <a:r>
              <a:rPr lang="en-US" dirty="0">
                <a:latin typeface="Narkisim" panose="020E0502050101010101" pitchFamily="34" charset="-79"/>
                <a:cs typeface="Narkisim" panose="020E0502050101010101" pitchFamily="34" charset="-79"/>
              </a:rPr>
              <a:t>Beaks In Action </a:t>
            </a:r>
          </a:p>
        </p:txBody>
      </p:sp>
      <p:sp>
        <p:nvSpPr>
          <p:cNvPr id="4" name="Content Placeholder 3"/>
          <p:cNvSpPr>
            <a:spLocks noGrp="1"/>
          </p:cNvSpPr>
          <p:nvPr>
            <p:ph sz="half" idx="2"/>
          </p:nvPr>
        </p:nvSpPr>
        <p:spPr>
          <a:xfrm>
            <a:off x="2971800" y="1249363"/>
            <a:ext cx="5715000" cy="4876800"/>
          </a:xfrm>
        </p:spPr>
        <p:txBody>
          <a:bodyPr>
            <a:normAutofit fontScale="92500" lnSpcReduction="10000"/>
          </a:bodyPr>
          <a:lstStyle/>
          <a:p>
            <a:r>
              <a:rPr lang="en-US" dirty="0">
                <a:latin typeface="Narkisim" panose="020E0502050101010101" pitchFamily="34" charset="-79"/>
                <a:cs typeface="Narkisim" panose="020E0502050101010101" pitchFamily="34" charset="-79"/>
              </a:rPr>
              <a:t>Survival</a:t>
            </a: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r>
              <a:rPr lang="en-US" dirty="0">
                <a:latin typeface="Narkisim" panose="020E0502050101010101" pitchFamily="34" charset="-79"/>
                <a:cs typeface="Narkisim" panose="020E0502050101010101" pitchFamily="34" charset="-79"/>
              </a:rPr>
              <a:t>Add students according to the “outcomes”</a:t>
            </a:r>
          </a:p>
          <a:p>
            <a:r>
              <a:rPr lang="en-US" dirty="0">
                <a:latin typeface="Narkisim" panose="020E0502050101010101" pitchFamily="34" charset="-79"/>
                <a:cs typeface="Narkisim" panose="020E0502050101010101" pitchFamily="34" charset="-79"/>
              </a:rPr>
              <a:t>Between generations 3 and 4, environmental conditions change</a:t>
            </a:r>
          </a:p>
          <a:p>
            <a:r>
              <a:rPr lang="en-US" dirty="0">
                <a:latin typeface="Narkisim" panose="020E0502050101010101" pitchFamily="34" charset="-79"/>
                <a:cs typeface="Narkisim" panose="020E0502050101010101" pitchFamily="34" charset="-79"/>
              </a:rPr>
              <a:t>Food available changes </a:t>
            </a:r>
          </a:p>
        </p:txBody>
      </p:sp>
      <p:pic>
        <p:nvPicPr>
          <p:cNvPr id="5" name="Picture 4"/>
          <p:cNvPicPr>
            <a:picLocks noChangeAspect="1"/>
          </p:cNvPicPr>
          <p:nvPr/>
        </p:nvPicPr>
        <p:blipFill>
          <a:blip r:embed="rId3"/>
          <a:stretch>
            <a:fillRect/>
          </a:stretch>
        </p:blipFill>
        <p:spPr>
          <a:xfrm>
            <a:off x="3244492" y="1798314"/>
            <a:ext cx="5410398" cy="192573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92864" y="1798314"/>
            <a:ext cx="2841251" cy="1641509"/>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142088" y="3818798"/>
            <a:ext cx="2832742" cy="1417669"/>
          </a:xfrm>
          <a:prstGeom prst="rect">
            <a:avLst/>
          </a:prstGeom>
          <a:ln>
            <a:noFill/>
          </a:ln>
          <a:effectLst>
            <a:softEdge rad="112500"/>
          </a:effectLst>
        </p:spPr>
      </p:pic>
    </p:spTree>
    <p:extLst>
      <p:ext uri="{BB962C8B-B14F-4D97-AF65-F5344CB8AC3E}">
        <p14:creationId xmlns:p14="http://schemas.microsoft.com/office/powerpoint/2010/main" val="4362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990099"/>
                </a:solidFill>
                <a:latin typeface="Narkisim" panose="020E0502050101010101" pitchFamily="34" charset="-79"/>
                <a:cs typeface="Narkisim" panose="020E0502050101010101" pitchFamily="34" charset="-79"/>
              </a:rPr>
              <a:t>Beaks – Flinn STEM Design Challenge</a:t>
            </a:r>
            <a:endParaRPr lang="en-US" dirty="0">
              <a:solidFill>
                <a:srgbClr val="990099"/>
              </a:solidFill>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1262804" y="1231900"/>
            <a:ext cx="2881786" cy="4525963"/>
          </a:xfrm>
        </p:spPr>
        <p:txBody>
          <a:bodyPr/>
          <a:lstStyle/>
          <a:p>
            <a:pPr marL="0" indent="0">
              <a:buNone/>
            </a:pPr>
            <a:r>
              <a:rPr lang="en-US" dirty="0">
                <a:latin typeface="Narkisim" panose="020E0502050101010101" pitchFamily="34" charset="-79"/>
                <a:cs typeface="Narkisim" panose="020E0502050101010101" pitchFamily="34" charset="-79"/>
              </a:rPr>
              <a:t>Beaks In Action</a:t>
            </a:r>
          </a:p>
        </p:txBody>
      </p:sp>
      <p:sp>
        <p:nvSpPr>
          <p:cNvPr id="4" name="Content Placeholder 3"/>
          <p:cNvSpPr>
            <a:spLocks noGrp="1"/>
          </p:cNvSpPr>
          <p:nvPr>
            <p:ph sz="half" idx="2"/>
          </p:nvPr>
        </p:nvSpPr>
        <p:spPr>
          <a:xfrm>
            <a:off x="4343400" y="1219200"/>
            <a:ext cx="4343400" cy="4906963"/>
          </a:xfrm>
        </p:spPr>
        <p:txBody>
          <a:bodyPr/>
          <a:lstStyle/>
          <a:p>
            <a:r>
              <a:rPr lang="en-US" dirty="0">
                <a:latin typeface="Narkisim" panose="020E0502050101010101" pitchFamily="34" charset="-79"/>
                <a:cs typeface="Narkisim" panose="020E0502050101010101" pitchFamily="34" charset="-79"/>
              </a:rPr>
              <a:t>Flinn STEM Design Challenge:</a:t>
            </a:r>
          </a:p>
          <a:p>
            <a:pPr lvl="1"/>
            <a:r>
              <a:rPr lang="en-US" dirty="0">
                <a:latin typeface="Narkisim" panose="020E0502050101010101" pitchFamily="34" charset="-79"/>
                <a:cs typeface="Narkisim" panose="020E0502050101010101" pitchFamily="34" charset="-79"/>
              </a:rPr>
              <a:t>“Design a bird beak you believe will allow for the greatest survival chances.”</a:t>
            </a:r>
          </a:p>
          <a:p>
            <a:pPr lvl="1"/>
            <a:r>
              <a:rPr lang="en-US" dirty="0">
                <a:latin typeface="Narkisim" panose="020E0502050101010101" pitchFamily="34" charset="-79"/>
                <a:cs typeface="Narkisim" panose="020E0502050101010101" pitchFamily="34" charset="-79"/>
              </a:rPr>
              <a:t>Use the Engineering Design Process</a:t>
            </a:r>
          </a:p>
          <a:p>
            <a:pPr marL="0" indent="0">
              <a:buNone/>
            </a:pPr>
            <a:endParaRPr lang="en-US" dirty="0">
              <a:latin typeface="Narkisim" panose="020E0502050101010101" pitchFamily="34" charset="-79"/>
              <a:cs typeface="Narkisim" panose="020E0502050101010101" pitchFamily="34" charset="-79"/>
            </a:endParaRPr>
          </a:p>
        </p:txBody>
      </p:sp>
      <p:pic>
        <p:nvPicPr>
          <p:cNvPr id="5" name="Picture 4"/>
          <p:cNvPicPr>
            <a:picLocks noChangeAspect="1"/>
          </p:cNvPicPr>
          <p:nvPr/>
        </p:nvPicPr>
        <p:blipFill>
          <a:blip r:embed="rId3"/>
          <a:stretch>
            <a:fillRect/>
          </a:stretch>
        </p:blipFill>
        <p:spPr>
          <a:xfrm>
            <a:off x="167218" y="2557083"/>
            <a:ext cx="4487368" cy="3421063"/>
          </a:xfrm>
          <a:prstGeom prst="rect">
            <a:avLst/>
          </a:prstGeom>
        </p:spPr>
      </p:pic>
      <p:pic>
        <p:nvPicPr>
          <p:cNvPr id="14" name="Picture 13"/>
          <p:cNvPicPr>
            <a:picLocks noChangeAspect="1"/>
          </p:cNvPicPr>
          <p:nvPr/>
        </p:nvPicPr>
        <p:blipFill>
          <a:blip r:embed="rId4"/>
          <a:stretch>
            <a:fillRect/>
          </a:stretch>
        </p:blipFill>
        <p:spPr>
          <a:xfrm>
            <a:off x="1595984" y="2707341"/>
            <a:ext cx="1600200" cy="685800"/>
          </a:xfrm>
          <a:prstGeom prst="rect">
            <a:avLst/>
          </a:prstGeom>
        </p:spPr>
      </p:pic>
      <p:pic>
        <p:nvPicPr>
          <p:cNvPr id="15" name="Picture 14"/>
          <p:cNvPicPr>
            <a:picLocks noChangeAspect="1"/>
          </p:cNvPicPr>
          <p:nvPr/>
        </p:nvPicPr>
        <p:blipFill>
          <a:blip r:embed="rId5"/>
          <a:stretch>
            <a:fillRect/>
          </a:stretch>
        </p:blipFill>
        <p:spPr>
          <a:xfrm>
            <a:off x="3002809" y="3509682"/>
            <a:ext cx="1533966" cy="600247"/>
          </a:xfrm>
          <a:prstGeom prst="rect">
            <a:avLst/>
          </a:prstGeom>
        </p:spPr>
      </p:pic>
      <p:pic>
        <p:nvPicPr>
          <p:cNvPr id="17" name="Picture 16"/>
          <p:cNvPicPr>
            <a:picLocks noChangeAspect="1"/>
          </p:cNvPicPr>
          <p:nvPr/>
        </p:nvPicPr>
        <p:blipFill>
          <a:blip r:embed="rId6"/>
          <a:stretch>
            <a:fillRect/>
          </a:stretch>
        </p:blipFill>
        <p:spPr>
          <a:xfrm>
            <a:off x="304800" y="4475863"/>
            <a:ext cx="1573843" cy="629537"/>
          </a:xfrm>
          <a:prstGeom prst="rect">
            <a:avLst/>
          </a:prstGeom>
        </p:spPr>
      </p:pic>
      <p:pic>
        <p:nvPicPr>
          <p:cNvPr id="19" name="Picture 18"/>
          <p:cNvPicPr>
            <a:picLocks noChangeAspect="1"/>
          </p:cNvPicPr>
          <p:nvPr/>
        </p:nvPicPr>
        <p:blipFill>
          <a:blip r:embed="rId7"/>
          <a:stretch>
            <a:fillRect/>
          </a:stretch>
        </p:blipFill>
        <p:spPr>
          <a:xfrm>
            <a:off x="267808" y="3429000"/>
            <a:ext cx="1647825" cy="619125"/>
          </a:xfrm>
          <a:prstGeom prst="rect">
            <a:avLst/>
          </a:prstGeom>
        </p:spPr>
      </p:pic>
      <p:pic>
        <p:nvPicPr>
          <p:cNvPr id="7" name="Picture 6"/>
          <p:cNvPicPr>
            <a:picLocks noChangeAspect="1"/>
          </p:cNvPicPr>
          <p:nvPr/>
        </p:nvPicPr>
        <p:blipFill>
          <a:blip r:embed="rId8"/>
          <a:stretch>
            <a:fillRect/>
          </a:stretch>
        </p:blipFill>
        <p:spPr>
          <a:xfrm>
            <a:off x="2908652" y="4527090"/>
            <a:ext cx="1704195" cy="654510"/>
          </a:xfrm>
          <a:prstGeom prst="rect">
            <a:avLst/>
          </a:prstGeom>
        </p:spPr>
      </p:pic>
      <p:pic>
        <p:nvPicPr>
          <p:cNvPr id="8" name="Picture 7"/>
          <p:cNvPicPr>
            <a:picLocks noChangeAspect="1"/>
          </p:cNvPicPr>
          <p:nvPr/>
        </p:nvPicPr>
        <p:blipFill>
          <a:blip r:embed="rId9"/>
          <a:stretch>
            <a:fillRect/>
          </a:stretch>
        </p:blipFill>
        <p:spPr>
          <a:xfrm rot="10800000" flipV="1">
            <a:off x="1592984" y="5231568"/>
            <a:ext cx="1603200" cy="79695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10"/>
          <a:stretch>
            <a:fillRect/>
          </a:stretch>
        </p:blipFill>
        <p:spPr>
          <a:xfrm flipV="1">
            <a:off x="6654535" y="3809805"/>
            <a:ext cx="1919635" cy="896939"/>
          </a:xfrm>
          <a:prstGeom prst="rect">
            <a:avLst/>
          </a:prstGeom>
          <a:ln>
            <a:noFill/>
          </a:ln>
          <a:effectLst>
            <a:softEdge rad="112500"/>
          </a:effectLst>
        </p:spPr>
      </p:pic>
      <p:pic>
        <p:nvPicPr>
          <p:cNvPr id="10" name="Picture 9"/>
          <p:cNvPicPr>
            <a:picLocks noChangeAspect="1"/>
          </p:cNvPicPr>
          <p:nvPr/>
        </p:nvPicPr>
        <p:blipFill>
          <a:blip r:embed="rId11"/>
          <a:stretch>
            <a:fillRect/>
          </a:stretch>
        </p:blipFill>
        <p:spPr>
          <a:xfrm rot="5400000">
            <a:off x="4907709" y="4285039"/>
            <a:ext cx="1470292" cy="1893059"/>
          </a:xfrm>
          <a:prstGeom prst="rect">
            <a:avLst/>
          </a:prstGeom>
          <a:ln>
            <a:noFill/>
          </a:ln>
          <a:effectLst>
            <a:softEdge rad="112500"/>
          </a:effectLst>
        </p:spPr>
      </p:pic>
    </p:spTree>
    <p:extLst>
      <p:ext uri="{BB962C8B-B14F-4D97-AF65-F5344CB8AC3E}">
        <p14:creationId xmlns:p14="http://schemas.microsoft.com/office/powerpoint/2010/main" val="396970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8000"/>
                </a:solidFill>
                <a:latin typeface="Narkisim" panose="020E0502050101010101" pitchFamily="34" charset="-79"/>
                <a:ea typeface="DFKai-SB" panose="03000509000000000000" pitchFamily="65" charset="-120"/>
                <a:cs typeface="Narkisim" panose="020E0502050101010101" pitchFamily="34" charset="-79"/>
              </a:rPr>
              <a:t>Codon</a:t>
            </a:r>
          </a:p>
        </p:txBody>
      </p:sp>
      <p:sp>
        <p:nvSpPr>
          <p:cNvPr id="3" name="Content Placeholder 2"/>
          <p:cNvSpPr>
            <a:spLocks noGrp="1"/>
          </p:cNvSpPr>
          <p:nvPr>
            <p:ph sz="half" idx="1"/>
          </p:nvPr>
        </p:nvSpPr>
        <p:spPr>
          <a:xfrm>
            <a:off x="457200" y="1600200"/>
            <a:ext cx="4191000" cy="4525963"/>
          </a:xfrm>
        </p:spPr>
        <p:txBody>
          <a:bodyPr/>
          <a:lstStyle/>
          <a:p>
            <a:pPr marL="0" indent="0">
              <a:buNone/>
            </a:pPr>
            <a:r>
              <a:rPr lang="en-US" dirty="0">
                <a:latin typeface="Narkisim" panose="020E0502050101010101" pitchFamily="34" charset="-79"/>
                <a:cs typeface="Narkisim" panose="020E0502050101010101" pitchFamily="34" charset="-79"/>
              </a:rPr>
              <a:t>Deciphering the genetic code</a:t>
            </a:r>
          </a:p>
        </p:txBody>
      </p:sp>
      <p:sp>
        <p:nvSpPr>
          <p:cNvPr id="4" name="Content Placeholder 3"/>
          <p:cNvSpPr>
            <a:spLocks noGrp="1"/>
          </p:cNvSpPr>
          <p:nvPr>
            <p:ph sz="half" idx="2"/>
          </p:nvPr>
        </p:nvSpPr>
        <p:spPr/>
        <p:txBody>
          <a:bodyPr/>
          <a:lstStyle/>
          <a:p>
            <a:r>
              <a:rPr lang="en-US" dirty="0">
                <a:latin typeface="Narkisim" panose="020E0502050101010101" pitchFamily="34" charset="-79"/>
                <a:cs typeface="Narkisim" panose="020E0502050101010101" pitchFamily="34" charset="-79"/>
              </a:rPr>
              <a:t>Fun &amp; challenging</a:t>
            </a:r>
          </a:p>
          <a:p>
            <a:r>
              <a:rPr lang="en-US" dirty="0">
                <a:latin typeface="Narkisim" panose="020E0502050101010101" pitchFamily="34" charset="-79"/>
                <a:cs typeface="Narkisim" panose="020E0502050101010101" pitchFamily="34" charset="-79"/>
              </a:rPr>
              <a:t>Students transcribe DNA to mRNA and translate to protein</a:t>
            </a:r>
          </a:p>
        </p:txBody>
      </p:sp>
      <p:pic>
        <p:nvPicPr>
          <p:cNvPr id="6" name="Picture 5"/>
          <p:cNvPicPr>
            <a:picLocks noChangeAspect="1"/>
          </p:cNvPicPr>
          <p:nvPr/>
        </p:nvPicPr>
        <p:blipFill>
          <a:blip r:embed="rId3"/>
          <a:stretch>
            <a:fillRect/>
          </a:stretch>
        </p:blipFill>
        <p:spPr>
          <a:xfrm>
            <a:off x="2133600" y="336188"/>
            <a:ext cx="3095625" cy="110025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533400" y="2590800"/>
            <a:ext cx="4373557" cy="31457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1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4335"/>
            <a:ext cx="8229600" cy="1143000"/>
          </a:xfrm>
        </p:spPr>
        <p:txBody>
          <a:bodyPr/>
          <a:lstStyle/>
          <a:p>
            <a:r>
              <a:rPr lang="en-US" b="1" dirty="0">
                <a:solidFill>
                  <a:srgbClr val="990099"/>
                </a:solidFill>
                <a:latin typeface="Narkisim" panose="020E0502050101010101" pitchFamily="34" charset="-79"/>
                <a:cs typeface="Narkisim" panose="020E0502050101010101" pitchFamily="34" charset="-79"/>
              </a:rPr>
              <a:t>Help from MOM</a:t>
            </a:r>
          </a:p>
        </p:txBody>
      </p:sp>
      <p:sp>
        <p:nvSpPr>
          <p:cNvPr id="3" name="Content Placeholder 2"/>
          <p:cNvSpPr>
            <a:spLocks noGrp="1"/>
          </p:cNvSpPr>
          <p:nvPr>
            <p:ph sz="half" idx="1"/>
          </p:nvPr>
        </p:nvSpPr>
        <p:spPr>
          <a:xfrm>
            <a:off x="304800" y="1131119"/>
            <a:ext cx="3122022" cy="3276599"/>
          </a:xfrm>
        </p:spPr>
        <p:txBody>
          <a:bodyPr>
            <a:normAutofit/>
          </a:bodyPr>
          <a:lstStyle/>
          <a:p>
            <a:pPr marL="0" indent="0">
              <a:buNone/>
            </a:pPr>
            <a:r>
              <a:rPr lang="en-US" sz="3500" dirty="0">
                <a:latin typeface="Narkisim" panose="020E0502050101010101" pitchFamily="34" charset="-79"/>
                <a:cs typeface="Narkisim" panose="020E0502050101010101" pitchFamily="34" charset="-79"/>
              </a:rPr>
              <a:t>Biochemistry of Antacids</a:t>
            </a:r>
          </a:p>
          <a:p>
            <a:pPr>
              <a:buNone/>
            </a:pPr>
            <a:endParaRPr lang="en-US" dirty="0"/>
          </a:p>
          <a:p>
            <a:pPr>
              <a:buNone/>
            </a:pPr>
            <a:endParaRPr lang="en-US" dirty="0"/>
          </a:p>
          <a:p>
            <a:pPr>
              <a:buNone/>
            </a:pPr>
            <a:endParaRPr lang="en-US" dirty="0"/>
          </a:p>
          <a:p>
            <a:pPr>
              <a:buNone/>
            </a:pPr>
            <a:r>
              <a:rPr lang="en-US" dirty="0"/>
              <a:t> </a:t>
            </a:r>
          </a:p>
        </p:txBody>
      </p:sp>
      <p:sp>
        <p:nvSpPr>
          <p:cNvPr id="4" name="Content Placeholder 3"/>
          <p:cNvSpPr>
            <a:spLocks noGrp="1"/>
          </p:cNvSpPr>
          <p:nvPr>
            <p:ph sz="half" idx="2"/>
          </p:nvPr>
        </p:nvSpPr>
        <p:spPr>
          <a:xfrm>
            <a:off x="4410891" y="1486235"/>
            <a:ext cx="4953000" cy="2838994"/>
          </a:xfrm>
        </p:spPr>
        <p:txBody>
          <a:bodyPr>
            <a:noAutofit/>
          </a:bodyPr>
          <a:lstStyle/>
          <a:p>
            <a:pPr marL="0" indent="0">
              <a:buNone/>
            </a:pPr>
            <a:r>
              <a:rPr lang="en-US" dirty="0">
                <a:latin typeface="Narkisim" panose="020E0502050101010101" pitchFamily="34" charset="-79"/>
                <a:cs typeface="Narkisim" panose="020E0502050101010101" pitchFamily="34" charset="-79"/>
              </a:rPr>
              <a:t>Demonstration teaches</a:t>
            </a:r>
          </a:p>
          <a:p>
            <a:pPr lvl="1">
              <a:spcBef>
                <a:spcPts val="0"/>
              </a:spcBef>
              <a:buFont typeface="Wingdings" panose="05000000000000000000" pitchFamily="2" charset="2"/>
              <a:buChar char="§"/>
            </a:pPr>
            <a:r>
              <a:rPr lang="en-US" sz="2800" dirty="0">
                <a:latin typeface="Narkisim" panose="020E0502050101010101" pitchFamily="34" charset="-79"/>
                <a:cs typeface="Narkisim" panose="020E0502050101010101" pitchFamily="34" charset="-79"/>
              </a:rPr>
              <a:t>Acids and bases</a:t>
            </a:r>
          </a:p>
          <a:p>
            <a:pPr lvl="1">
              <a:spcBef>
                <a:spcPts val="0"/>
              </a:spcBef>
              <a:buFont typeface="Wingdings" panose="05000000000000000000" pitchFamily="2" charset="2"/>
              <a:buChar char="§"/>
            </a:pPr>
            <a:r>
              <a:rPr lang="en-US" sz="2800" dirty="0">
                <a:latin typeface="Narkisim" panose="020E0502050101010101" pitchFamily="34" charset="-79"/>
                <a:cs typeface="Narkisim" panose="020E0502050101010101" pitchFamily="34" charset="-79"/>
              </a:rPr>
              <a:t>Buffers</a:t>
            </a:r>
          </a:p>
          <a:p>
            <a:pPr lvl="1">
              <a:spcBef>
                <a:spcPts val="0"/>
              </a:spcBef>
              <a:buFont typeface="Wingdings" panose="05000000000000000000" pitchFamily="2" charset="2"/>
              <a:buChar char="§"/>
            </a:pPr>
            <a:r>
              <a:rPr lang="en-US" sz="2800" dirty="0">
                <a:latin typeface="Narkisim" panose="020E0502050101010101" pitchFamily="34" charset="-79"/>
                <a:cs typeface="Narkisim" panose="020E0502050101010101" pitchFamily="34" charset="-79"/>
              </a:rPr>
              <a:t>Digestion</a:t>
            </a:r>
          </a:p>
          <a:p>
            <a:pPr lvl="1">
              <a:spcBef>
                <a:spcPts val="0"/>
              </a:spcBef>
              <a:buFont typeface="Wingdings" panose="05000000000000000000" pitchFamily="2" charset="2"/>
              <a:buChar char="§"/>
            </a:pPr>
            <a:r>
              <a:rPr lang="en-US" sz="2800" dirty="0">
                <a:latin typeface="Narkisim" panose="020E0502050101010101" pitchFamily="34" charset="-79"/>
                <a:cs typeface="Narkisim" panose="020E0502050101010101" pitchFamily="34" charset="-79"/>
              </a:rPr>
              <a:t>Antacid testing </a:t>
            </a:r>
          </a:p>
          <a:p>
            <a:pPr lvl="1">
              <a:spcBef>
                <a:spcPts val="0"/>
              </a:spcBef>
              <a:buFont typeface="Wingdings" panose="05000000000000000000" pitchFamily="2" charset="2"/>
              <a:buChar char="§"/>
            </a:pPr>
            <a:r>
              <a:rPr lang="en-US" sz="2800" dirty="0">
                <a:latin typeface="Narkisim" panose="020E0502050101010101" pitchFamily="34" charset="-79"/>
                <a:cs typeface="Narkisim" panose="020E0502050101010101" pitchFamily="34" charset="-79"/>
              </a:rPr>
              <a:t>Consumer biochemistry</a:t>
            </a:r>
          </a:p>
        </p:txBody>
      </p:sp>
      <p:pic>
        <p:nvPicPr>
          <p:cNvPr id="5" name="Picture 4"/>
          <p:cNvPicPr>
            <a:picLocks noChangeAspect="1"/>
          </p:cNvPicPr>
          <p:nvPr/>
        </p:nvPicPr>
        <p:blipFill>
          <a:blip r:embed="rId3"/>
          <a:stretch>
            <a:fillRect/>
          </a:stretch>
        </p:blipFill>
        <p:spPr>
          <a:xfrm>
            <a:off x="304800" y="2540000"/>
            <a:ext cx="687576" cy="731464"/>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138245" y="2540000"/>
            <a:ext cx="685800" cy="70008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1982976" y="2540000"/>
            <a:ext cx="700088" cy="700088"/>
          </a:xfrm>
          <a:prstGeom prst="rect">
            <a:avLst/>
          </a:prstGeom>
          <a:ln>
            <a:noFill/>
          </a:ln>
          <a:effectLst>
            <a:outerShdw blurRad="190500" algn="tl" rotWithShape="0">
              <a:srgbClr val="000000">
                <a:alpha val="70000"/>
              </a:srgbClr>
            </a:outerShdw>
          </a:effectLst>
        </p:spPr>
      </p:pic>
      <p:sp>
        <p:nvSpPr>
          <p:cNvPr id="10" name="Rectangle 9"/>
          <p:cNvSpPr/>
          <p:nvPr/>
        </p:nvSpPr>
        <p:spPr>
          <a:xfrm>
            <a:off x="228600" y="3646646"/>
            <a:ext cx="4572000" cy="2215991"/>
          </a:xfrm>
          <a:prstGeom prst="rect">
            <a:avLst/>
          </a:prstGeom>
        </p:spPr>
        <p:txBody>
          <a:bodyPr>
            <a:spAutoFit/>
          </a:bodyPr>
          <a:lstStyle/>
          <a:p>
            <a:r>
              <a:rPr lang="en-US" sz="2600" dirty="0">
                <a:latin typeface="Narkisim" panose="020E0502050101010101" pitchFamily="34" charset="-79"/>
                <a:cs typeface="Narkisim" panose="020E0502050101010101" pitchFamily="34" charset="-79"/>
              </a:rPr>
              <a:t>Milk of Magnesia (MOM) </a:t>
            </a:r>
          </a:p>
          <a:p>
            <a:pPr marL="509588" lvl="1" indent="-342900">
              <a:buFont typeface="Wingdings" panose="05000000000000000000" pitchFamily="2" charset="2"/>
              <a:buChar char="§"/>
            </a:pPr>
            <a:r>
              <a:rPr lang="en-US" sz="2800" dirty="0">
                <a:latin typeface="Narkisim" panose="020E0502050101010101" pitchFamily="34" charset="-79"/>
                <a:cs typeface="Narkisim" panose="020E0502050101010101" pitchFamily="34" charset="-79"/>
              </a:rPr>
              <a:t>weak base </a:t>
            </a:r>
          </a:p>
          <a:p>
            <a:pPr marL="509588" lvl="1" indent="-342900">
              <a:buFont typeface="Wingdings" panose="05000000000000000000" pitchFamily="2" charset="2"/>
              <a:buChar char="§"/>
            </a:pPr>
            <a:r>
              <a:rPr lang="en-US" sz="2800" dirty="0">
                <a:latin typeface="Narkisim" panose="020E0502050101010101" pitchFamily="34" charset="-79"/>
                <a:cs typeface="Narkisim" panose="020E0502050101010101" pitchFamily="34" charset="-79"/>
              </a:rPr>
              <a:t>neutralizes stomach acid </a:t>
            </a:r>
          </a:p>
          <a:p>
            <a:pPr marL="509588" lvl="1" indent="-342900">
              <a:buFont typeface="Wingdings" panose="05000000000000000000" pitchFamily="2" charset="2"/>
              <a:buChar char="§"/>
            </a:pPr>
            <a:r>
              <a:rPr lang="en-US" sz="2800" dirty="0">
                <a:latin typeface="Narkisim" panose="020E0502050101010101" pitchFamily="34" charset="-79"/>
                <a:cs typeface="Narkisim" panose="020E0502050101010101" pitchFamily="34" charset="-79"/>
              </a:rPr>
              <a:t>relieves heartburn, upset stomach and indigestion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97" y="-30843"/>
            <a:ext cx="3751729" cy="1371600"/>
          </a:xfrm>
        </p:spPr>
        <p:txBody>
          <a:bodyPr>
            <a:normAutofit/>
          </a:bodyPr>
          <a:lstStyle/>
          <a:p>
            <a:r>
              <a:rPr lang="en-US" b="1" dirty="0">
                <a:solidFill>
                  <a:srgbClr val="008000"/>
                </a:solidFill>
                <a:latin typeface="Narkisim" panose="020E0502050101010101" pitchFamily="34" charset="-79"/>
                <a:cs typeface="Narkisim" panose="020E0502050101010101" pitchFamily="34" charset="-79"/>
              </a:rPr>
              <a:t>Codon Bingo</a:t>
            </a:r>
            <a:endParaRPr lang="en-US" dirty="0"/>
          </a:p>
        </p:txBody>
      </p:sp>
      <p:pic>
        <p:nvPicPr>
          <p:cNvPr id="2050" name="Picture 2"/>
          <p:cNvPicPr>
            <a:picLocks noGrp="1" noChangeAspect="1" noChangeArrowheads="1"/>
          </p:cNvPicPr>
          <p:nvPr>
            <p:ph idx="1"/>
          </p:nvPr>
        </p:nvPicPr>
        <p:blipFill>
          <a:blip r:embed="rId3" cstate="print"/>
          <a:stretch>
            <a:fillRect/>
          </a:stretch>
        </p:blipFill>
        <p:spPr bwMode="auto">
          <a:xfrm>
            <a:off x="4343400" y="1071202"/>
            <a:ext cx="4041601" cy="41148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139602" y="1071202"/>
            <a:ext cx="3746598" cy="4832092"/>
          </a:xfrm>
          <a:prstGeom prst="rect">
            <a:avLst/>
          </a:prstGeom>
          <a:noFill/>
        </p:spPr>
        <p:txBody>
          <a:bodyPr wrap="square" rtlCol="0">
            <a:spAutoFit/>
          </a:bodyPr>
          <a:lstStyle/>
          <a:p>
            <a:r>
              <a:rPr lang="en-US" sz="2800" dirty="0">
                <a:latin typeface="Narkisim" panose="020E0502050101010101" pitchFamily="34" charset="-79"/>
                <a:cs typeface="Narkisim" panose="020E0502050101010101" pitchFamily="34" charset="-79"/>
              </a:rPr>
              <a:t>How to Play</a:t>
            </a:r>
          </a:p>
          <a:p>
            <a:pPr marL="342900" indent="-342900">
              <a:buAutoNum type="arabicPeriod"/>
            </a:pPr>
            <a:r>
              <a:rPr lang="en-US" sz="2800" dirty="0">
                <a:latin typeface="Narkisim" panose="020E0502050101010101" pitchFamily="34" charset="-79"/>
                <a:cs typeface="Narkisim" panose="020E0502050101010101" pitchFamily="34" charset="-79"/>
              </a:rPr>
              <a:t>Instructor randomly chooses a DNA triplet</a:t>
            </a:r>
          </a:p>
          <a:p>
            <a:pPr marL="342900" indent="-342900">
              <a:buAutoNum type="arabicPeriod"/>
            </a:pPr>
            <a:r>
              <a:rPr lang="en-US" sz="2800" dirty="0">
                <a:latin typeface="Narkisim" panose="020E0502050101010101" pitchFamily="34" charset="-79"/>
                <a:cs typeface="Narkisim" panose="020E0502050101010101" pitchFamily="34" charset="-79"/>
              </a:rPr>
              <a:t>Student transcribes DNA triplet to mRNA transcript</a:t>
            </a:r>
          </a:p>
          <a:p>
            <a:pPr marL="342900" indent="-342900">
              <a:buAutoNum type="arabicPeriod"/>
            </a:pPr>
            <a:r>
              <a:rPr lang="en-US" sz="2800" dirty="0">
                <a:latin typeface="Narkisim" panose="020E0502050101010101" pitchFamily="34" charset="-79"/>
                <a:cs typeface="Narkisim" panose="020E0502050101010101" pitchFamily="34" charset="-79"/>
              </a:rPr>
              <a:t>Students use the codon chart to translate the mRNA codon into an amino acid</a:t>
            </a:r>
          </a:p>
          <a:p>
            <a:pPr marL="342900" indent="-342900">
              <a:buAutoNum type="arabicPeriod"/>
            </a:pPr>
            <a:r>
              <a:rPr lang="en-US" sz="2800" dirty="0">
                <a:latin typeface="Narkisim" panose="020E0502050101010101" pitchFamily="34" charset="-79"/>
                <a:cs typeface="Narkisim" panose="020E0502050101010101" pitchFamily="34" charset="-79"/>
              </a:rPr>
              <a:t>Continue until …..</a:t>
            </a:r>
          </a:p>
        </p:txBody>
      </p:sp>
      <p:pic>
        <p:nvPicPr>
          <p:cNvPr id="5" name="Picture 4"/>
          <p:cNvPicPr>
            <a:picLocks noChangeAspect="1"/>
          </p:cNvPicPr>
          <p:nvPr/>
        </p:nvPicPr>
        <p:blipFill>
          <a:blip r:embed="rId4"/>
          <a:stretch>
            <a:fillRect/>
          </a:stretch>
        </p:blipFill>
        <p:spPr>
          <a:xfrm rot="-1920000">
            <a:off x="3587496" y="1735508"/>
            <a:ext cx="5553406" cy="2541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990099"/>
                </a:solidFill>
                <a:latin typeface="Narkisim" panose="020E0502050101010101" pitchFamily="34" charset="-79"/>
                <a:cs typeface="Narkisim" panose="020E0502050101010101" pitchFamily="34" charset="-79"/>
              </a:rPr>
              <a:t>			</a:t>
            </a:r>
            <a:r>
              <a:rPr lang="en-US" b="1" dirty="0">
                <a:solidFill>
                  <a:srgbClr val="008000"/>
                </a:solidFill>
                <a:latin typeface="Narkisim" panose="020E0502050101010101" pitchFamily="34" charset="-79"/>
                <a:cs typeface="Narkisim" panose="020E0502050101010101" pitchFamily="34" charset="-79"/>
              </a:rPr>
              <a:t>Codon</a:t>
            </a:r>
            <a:endParaRPr lang="en-US" dirty="0">
              <a:solidFill>
                <a:srgbClr val="008000"/>
              </a:solidFill>
              <a:latin typeface="Narkisim" panose="020E0502050101010101" pitchFamily="34" charset="-79"/>
              <a:cs typeface="Narkisim" panose="020E0502050101010101" pitchFamily="34" charset="-79"/>
            </a:endParaRPr>
          </a:p>
        </p:txBody>
      </p:sp>
      <p:sp>
        <p:nvSpPr>
          <p:cNvPr id="3" name="Content Placeholder 2"/>
          <p:cNvSpPr>
            <a:spLocks noGrp="1"/>
          </p:cNvSpPr>
          <p:nvPr>
            <p:ph sz="half" idx="1"/>
          </p:nvPr>
        </p:nvSpPr>
        <p:spPr>
          <a:xfrm>
            <a:off x="1206500" y="1566246"/>
            <a:ext cx="2819400" cy="4525963"/>
          </a:xfrm>
        </p:spPr>
        <p:txBody>
          <a:bodyPr/>
          <a:lstStyle/>
          <a:p>
            <a:pPr>
              <a:buNone/>
            </a:pPr>
            <a:r>
              <a:rPr lang="en-US" sz="3200" dirty="0">
                <a:latin typeface="Narkisim" panose="020E0502050101010101" pitchFamily="34" charset="-79"/>
                <a:cs typeface="Narkisim" panose="020E0502050101010101" pitchFamily="34" charset="-79"/>
              </a:rPr>
              <a:t>Example</a:t>
            </a:r>
            <a:r>
              <a:rPr lang="en-US" sz="3200" b="1" dirty="0"/>
              <a:t>:</a:t>
            </a:r>
          </a:p>
          <a:p>
            <a:pPr>
              <a:buNone/>
            </a:pPr>
            <a:r>
              <a:rPr lang="en-US" dirty="0"/>
              <a:t>	</a:t>
            </a:r>
          </a:p>
        </p:txBody>
      </p:sp>
      <p:sp>
        <p:nvSpPr>
          <p:cNvPr id="5" name="Content Placeholder 4"/>
          <p:cNvSpPr>
            <a:spLocks noGrp="1"/>
          </p:cNvSpPr>
          <p:nvPr>
            <p:ph sz="half" idx="2"/>
          </p:nvPr>
        </p:nvSpPr>
        <p:spPr>
          <a:xfrm>
            <a:off x="4191000" y="1566246"/>
            <a:ext cx="4800600" cy="4525963"/>
          </a:xfrm>
        </p:spPr>
        <p:txBody>
          <a:bodyPr>
            <a:normAutofit/>
          </a:bodyPr>
          <a:lstStyle/>
          <a:p>
            <a:r>
              <a:rPr lang="en-US" sz="3200" dirty="0">
                <a:latin typeface="Narkisim" panose="020E0502050101010101" pitchFamily="34" charset="-79"/>
                <a:cs typeface="Narkisim" panose="020E0502050101010101" pitchFamily="34" charset="-79"/>
              </a:rPr>
              <a:t>DNA triplet:  	     </a:t>
            </a:r>
            <a:r>
              <a:rPr lang="en-US" sz="3200" dirty="0" smtClean="0">
                <a:latin typeface="Narkisim" panose="020E0502050101010101" pitchFamily="34" charset="-79"/>
                <a:cs typeface="Narkisim" panose="020E0502050101010101" pitchFamily="34" charset="-79"/>
              </a:rPr>
              <a:t>C A G</a:t>
            </a:r>
            <a:endParaRPr lang="en-US" sz="3200" dirty="0">
              <a:latin typeface="Narkisim" panose="020E0502050101010101" pitchFamily="34" charset="-79"/>
              <a:cs typeface="Narkisim" panose="020E0502050101010101" pitchFamily="34" charset="-79"/>
            </a:endParaRPr>
          </a:p>
          <a:p>
            <a:r>
              <a:rPr lang="en-US" sz="3200" dirty="0">
                <a:latin typeface="Narkisim" panose="020E0502050101010101" pitchFamily="34" charset="-79"/>
                <a:cs typeface="Narkisim" panose="020E0502050101010101" pitchFamily="34" charset="-79"/>
              </a:rPr>
              <a:t>mRNA transcript: </a:t>
            </a:r>
            <a:r>
              <a:rPr lang="en-US" sz="3200" dirty="0" smtClean="0">
                <a:latin typeface="Narkisim" panose="020E0502050101010101" pitchFamily="34" charset="-79"/>
                <a:cs typeface="Narkisim" panose="020E0502050101010101" pitchFamily="34" charset="-79"/>
              </a:rPr>
              <a:t>G U C</a:t>
            </a:r>
            <a:endParaRPr lang="en-US" sz="3200" dirty="0">
              <a:latin typeface="Narkisim" panose="020E0502050101010101" pitchFamily="34" charset="-79"/>
              <a:cs typeface="Narkisim" panose="020E0502050101010101" pitchFamily="34" charset="-79"/>
            </a:endParaRPr>
          </a:p>
          <a:p>
            <a:r>
              <a:rPr lang="en-US" sz="3200" dirty="0">
                <a:latin typeface="Narkisim" panose="020E0502050101010101" pitchFamily="34" charset="-79"/>
                <a:cs typeface="Narkisim" panose="020E0502050101010101" pitchFamily="34" charset="-79"/>
              </a:rPr>
              <a:t>Amino </a:t>
            </a:r>
            <a:r>
              <a:rPr lang="en-US" sz="3200" dirty="0" smtClean="0">
                <a:latin typeface="Narkisim" panose="020E0502050101010101" pitchFamily="34" charset="-79"/>
                <a:cs typeface="Narkisim" panose="020E0502050101010101" pitchFamily="34" charset="-79"/>
              </a:rPr>
              <a:t>Acid: Val(</a:t>
            </a:r>
            <a:r>
              <a:rPr lang="en-US" sz="3200" dirty="0" err="1" smtClean="0">
                <a:latin typeface="Narkisim" panose="020E0502050101010101" pitchFamily="34" charset="-79"/>
                <a:cs typeface="Narkisim" panose="020E0502050101010101" pitchFamily="34" charset="-79"/>
              </a:rPr>
              <a:t>ine</a:t>
            </a:r>
            <a:r>
              <a:rPr lang="en-US" sz="3200" dirty="0" smtClean="0">
                <a:latin typeface="Narkisim" panose="020E0502050101010101" pitchFamily="34" charset="-79"/>
                <a:cs typeface="Narkisim" panose="020E0502050101010101" pitchFamily="34" charset="-79"/>
              </a:rPr>
              <a:t>)</a:t>
            </a:r>
            <a:endParaRPr lang="en-US" sz="3200" dirty="0">
              <a:latin typeface="Narkisim" panose="020E0502050101010101" pitchFamily="34" charset="-79"/>
              <a:cs typeface="Narkisim" panose="020E0502050101010101" pitchFamily="34" charset="-79"/>
            </a:endParaRPr>
          </a:p>
        </p:txBody>
      </p:sp>
      <p:pic>
        <p:nvPicPr>
          <p:cNvPr id="4" name="Picture 3"/>
          <p:cNvPicPr>
            <a:picLocks noChangeAspect="1"/>
          </p:cNvPicPr>
          <p:nvPr/>
        </p:nvPicPr>
        <p:blipFill>
          <a:blip r:embed="rId3"/>
          <a:stretch>
            <a:fillRect/>
          </a:stretch>
        </p:blipFill>
        <p:spPr>
          <a:xfrm>
            <a:off x="4953000" y="423246"/>
            <a:ext cx="2057400" cy="731244"/>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228599" y="2121489"/>
            <a:ext cx="3810001" cy="3879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82" y="228600"/>
            <a:ext cx="1752600" cy="1600200"/>
          </a:xfrm>
        </p:spPr>
        <p:txBody>
          <a:bodyPr>
            <a:normAutofit fontScale="90000"/>
          </a:bodyPr>
          <a:lstStyle/>
          <a:p>
            <a:r>
              <a:rPr lang="en-US" b="1" dirty="0">
                <a:solidFill>
                  <a:srgbClr val="008000"/>
                </a:solidFill>
                <a:latin typeface="Narkisim" panose="020E0502050101010101" pitchFamily="34" charset="-79"/>
                <a:cs typeface="Narkisim" panose="020E0502050101010101" pitchFamily="34" charset="-79"/>
              </a:rPr>
              <a:t>Codon</a:t>
            </a:r>
            <a:br>
              <a:rPr lang="en-US" b="1" dirty="0">
                <a:solidFill>
                  <a:srgbClr val="008000"/>
                </a:solidFill>
                <a:latin typeface="Narkisim" panose="020E0502050101010101" pitchFamily="34" charset="-79"/>
                <a:cs typeface="Narkisim" panose="020E0502050101010101" pitchFamily="34" charset="-79"/>
              </a:rPr>
            </a:br>
            <a:r>
              <a:rPr lang="en-US" b="1" dirty="0">
                <a:solidFill>
                  <a:srgbClr val="008000"/>
                </a:solidFill>
                <a:latin typeface="Narkisim" panose="020E0502050101010101" pitchFamily="34" charset="-79"/>
                <a:cs typeface="Narkisim" panose="020E0502050101010101" pitchFamily="34" charset="-79"/>
              </a:rPr>
              <a:t>Bingo</a:t>
            </a:r>
            <a:r>
              <a:rPr lang="en-US" dirty="0">
                <a:solidFill>
                  <a:srgbClr val="990099"/>
                </a:solidFill>
              </a:rPr>
              <a:t/>
            </a:r>
            <a:br>
              <a:rPr lang="en-US" dirty="0">
                <a:solidFill>
                  <a:srgbClr val="990099"/>
                </a:solidFill>
              </a:rPr>
            </a:br>
            <a:endParaRPr lang="en-US" dirty="0"/>
          </a:p>
        </p:txBody>
      </p:sp>
      <p:pic>
        <p:nvPicPr>
          <p:cNvPr id="2050" name="Picture 2"/>
          <p:cNvPicPr>
            <a:picLocks noGrp="1" noChangeAspect="1" noChangeArrowheads="1"/>
          </p:cNvPicPr>
          <p:nvPr>
            <p:ph idx="1"/>
          </p:nvPr>
        </p:nvPicPr>
        <p:blipFill>
          <a:blip r:embed="rId3" cstate="print"/>
          <a:stretch>
            <a:fillRect/>
          </a:stretch>
        </p:blipFill>
        <p:spPr bwMode="auto">
          <a:xfrm>
            <a:off x="2743200" y="76200"/>
            <a:ext cx="5862918" cy="596910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156882" y="1295400"/>
            <a:ext cx="2510118" cy="4401205"/>
          </a:xfrm>
          <a:prstGeom prst="rect">
            <a:avLst/>
          </a:prstGeom>
          <a:noFill/>
        </p:spPr>
        <p:txBody>
          <a:bodyPr wrap="square" rtlCol="0">
            <a:spAutoFit/>
          </a:bodyPr>
          <a:lstStyle/>
          <a:p>
            <a:r>
              <a:rPr lang="en-US" sz="2800" dirty="0" smtClean="0"/>
              <a:t>1. TAC</a:t>
            </a:r>
          </a:p>
          <a:p>
            <a:r>
              <a:rPr lang="en-US" sz="2800" dirty="0" smtClean="0"/>
              <a:t>2. TTC</a:t>
            </a:r>
          </a:p>
          <a:p>
            <a:r>
              <a:rPr lang="en-US" sz="2800" dirty="0" smtClean="0"/>
              <a:t>3. GTA</a:t>
            </a:r>
          </a:p>
          <a:p>
            <a:r>
              <a:rPr lang="en-US" sz="2800" dirty="0" smtClean="0"/>
              <a:t>4. GGT</a:t>
            </a:r>
          </a:p>
          <a:p>
            <a:r>
              <a:rPr lang="en-US" sz="2800" dirty="0" smtClean="0"/>
              <a:t>5. GAT</a:t>
            </a:r>
          </a:p>
          <a:p>
            <a:r>
              <a:rPr lang="en-US" sz="2800" dirty="0" smtClean="0"/>
              <a:t>6. Double Helix</a:t>
            </a:r>
          </a:p>
          <a:p>
            <a:r>
              <a:rPr lang="en-US" sz="2800" dirty="0" smtClean="0"/>
              <a:t>7. CCC</a:t>
            </a:r>
          </a:p>
          <a:p>
            <a:r>
              <a:rPr lang="en-US" sz="2800" dirty="0" smtClean="0"/>
              <a:t>8. Transcription</a:t>
            </a:r>
          </a:p>
          <a:p>
            <a:r>
              <a:rPr lang="en-US" sz="2800" dirty="0" smtClean="0"/>
              <a:t>9. CGG</a:t>
            </a:r>
          </a:p>
          <a:p>
            <a:r>
              <a:rPr lang="en-US" sz="2800" dirty="0" smtClean="0"/>
              <a:t>10. ACC</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circle(in)">
                                      <p:cBhvr>
                                        <p:cTn id="21" dur="20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heel(1)">
                                      <p:cBhvr>
                                        <p:cTn id="26" dur="2000"/>
                                        <p:tgtEl>
                                          <p:spTgt spid="1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1" dur="500"/>
                                        <p:tgtEl>
                                          <p:spTgt spid="10">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 calcmode="lin" valueType="num">
                                      <p:cBhvr>
                                        <p:cTn id="36" dur="10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37" dur="1000" fill="hold"/>
                                        <p:tgtEl>
                                          <p:spTgt spid="10">
                                            <p:txEl>
                                              <p:pRg st="6" end="6"/>
                                            </p:txEl>
                                          </p:spTgt>
                                        </p:tgtEl>
                                        <p:attrNameLst>
                                          <p:attrName>ppt_h</p:attrName>
                                        </p:attrNameLst>
                                      </p:cBhvr>
                                      <p:tavLst>
                                        <p:tav tm="0">
                                          <p:val>
                                            <p:fltVal val="0"/>
                                          </p:val>
                                        </p:tav>
                                        <p:tav tm="100000">
                                          <p:val>
                                            <p:strVal val="#ppt_h"/>
                                          </p:val>
                                        </p:tav>
                                      </p:tavLst>
                                    </p:anim>
                                    <p:anim calcmode="lin" valueType="num">
                                      <p:cBhvr>
                                        <p:cTn id="38" dur="1000" fill="hold"/>
                                        <p:tgtEl>
                                          <p:spTgt spid="10">
                                            <p:txEl>
                                              <p:pRg st="6" end="6"/>
                                            </p:txEl>
                                          </p:spTgt>
                                        </p:tgtEl>
                                        <p:attrNameLst>
                                          <p:attrName>style.rotation</p:attrName>
                                        </p:attrNameLst>
                                      </p:cBhvr>
                                      <p:tavLst>
                                        <p:tav tm="0">
                                          <p:val>
                                            <p:fltVal val="90"/>
                                          </p:val>
                                        </p:tav>
                                        <p:tav tm="100000">
                                          <p:val>
                                            <p:fltVal val="0"/>
                                          </p:val>
                                        </p:tav>
                                      </p:tavLst>
                                    </p:anim>
                                    <p:animEffect transition="in" filter="fade">
                                      <p:cBhvr>
                                        <p:cTn id="39" dur="1000"/>
                                        <p:tgtEl>
                                          <p:spTgt spid="1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0">
                                            <p:txEl>
                                              <p:pRg st="7" end="7"/>
                                            </p:txEl>
                                          </p:spTgt>
                                        </p:tgtEl>
                                        <p:attrNameLst>
                                          <p:attrName>style.visibility</p:attrName>
                                        </p:attrNameLst>
                                      </p:cBhvr>
                                      <p:to>
                                        <p:strVal val="visible"/>
                                      </p:to>
                                    </p:set>
                                    <p:animEffect transition="in" filter="wipe(down)">
                                      <p:cBhvr>
                                        <p:cTn id="44" dur="580">
                                          <p:stCondLst>
                                            <p:cond delay="0"/>
                                          </p:stCondLst>
                                        </p:cTn>
                                        <p:tgtEl>
                                          <p:spTgt spid="10">
                                            <p:txEl>
                                              <p:pRg st="7" end="7"/>
                                            </p:txEl>
                                          </p:spTgt>
                                        </p:tgtEl>
                                      </p:cBhvr>
                                    </p:animEffect>
                                    <p:anim calcmode="lin" valueType="num">
                                      <p:cBhvr>
                                        <p:cTn id="45" dur="1822" tmFilter="0,0; 0.14,0.36; 0.43,0.73; 0.71,0.91; 1.0,1.0">
                                          <p:stCondLst>
                                            <p:cond delay="0"/>
                                          </p:stCondLst>
                                        </p:cTn>
                                        <p:tgtEl>
                                          <p:spTgt spid="10">
                                            <p:txEl>
                                              <p:pRg st="7" end="7"/>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xEl>
                                              <p:pRg st="7" end="7"/>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xEl>
                                              <p:pRg st="7" end="7"/>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xEl>
                                              <p:pRg st="7" end="7"/>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xEl>
                                              <p:pRg st="7" end="7"/>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xEl>
                                              <p:pRg st="7" end="7"/>
                                            </p:txEl>
                                          </p:spTgt>
                                        </p:tgtEl>
                                      </p:cBhvr>
                                      <p:to x="100000" y="60000"/>
                                    </p:animScale>
                                    <p:animScale>
                                      <p:cBhvr>
                                        <p:cTn id="51" dur="166" decel="50000">
                                          <p:stCondLst>
                                            <p:cond delay="676"/>
                                          </p:stCondLst>
                                        </p:cTn>
                                        <p:tgtEl>
                                          <p:spTgt spid="10">
                                            <p:txEl>
                                              <p:pRg st="7" end="7"/>
                                            </p:txEl>
                                          </p:spTgt>
                                        </p:tgtEl>
                                      </p:cBhvr>
                                      <p:to x="100000" y="100000"/>
                                    </p:animScale>
                                    <p:animScale>
                                      <p:cBhvr>
                                        <p:cTn id="52" dur="26">
                                          <p:stCondLst>
                                            <p:cond delay="1312"/>
                                          </p:stCondLst>
                                        </p:cTn>
                                        <p:tgtEl>
                                          <p:spTgt spid="10">
                                            <p:txEl>
                                              <p:pRg st="7" end="7"/>
                                            </p:txEl>
                                          </p:spTgt>
                                        </p:tgtEl>
                                      </p:cBhvr>
                                      <p:to x="100000" y="80000"/>
                                    </p:animScale>
                                    <p:animScale>
                                      <p:cBhvr>
                                        <p:cTn id="53" dur="166" decel="50000">
                                          <p:stCondLst>
                                            <p:cond delay="1338"/>
                                          </p:stCondLst>
                                        </p:cTn>
                                        <p:tgtEl>
                                          <p:spTgt spid="10">
                                            <p:txEl>
                                              <p:pRg st="7" end="7"/>
                                            </p:txEl>
                                          </p:spTgt>
                                        </p:tgtEl>
                                      </p:cBhvr>
                                      <p:to x="100000" y="100000"/>
                                    </p:animScale>
                                    <p:animScale>
                                      <p:cBhvr>
                                        <p:cTn id="54" dur="26">
                                          <p:stCondLst>
                                            <p:cond delay="1642"/>
                                          </p:stCondLst>
                                        </p:cTn>
                                        <p:tgtEl>
                                          <p:spTgt spid="10">
                                            <p:txEl>
                                              <p:pRg st="7" end="7"/>
                                            </p:txEl>
                                          </p:spTgt>
                                        </p:tgtEl>
                                      </p:cBhvr>
                                      <p:to x="100000" y="90000"/>
                                    </p:animScale>
                                    <p:animScale>
                                      <p:cBhvr>
                                        <p:cTn id="55" dur="166" decel="50000">
                                          <p:stCondLst>
                                            <p:cond delay="1668"/>
                                          </p:stCondLst>
                                        </p:cTn>
                                        <p:tgtEl>
                                          <p:spTgt spid="10">
                                            <p:txEl>
                                              <p:pRg st="7" end="7"/>
                                            </p:txEl>
                                          </p:spTgt>
                                        </p:tgtEl>
                                      </p:cBhvr>
                                      <p:to x="100000" y="100000"/>
                                    </p:animScale>
                                    <p:animScale>
                                      <p:cBhvr>
                                        <p:cTn id="56" dur="26">
                                          <p:stCondLst>
                                            <p:cond delay="1808"/>
                                          </p:stCondLst>
                                        </p:cTn>
                                        <p:tgtEl>
                                          <p:spTgt spid="10">
                                            <p:txEl>
                                              <p:pRg st="7" end="7"/>
                                            </p:txEl>
                                          </p:spTgt>
                                        </p:tgtEl>
                                      </p:cBhvr>
                                      <p:to x="100000" y="95000"/>
                                    </p:animScale>
                                    <p:animScale>
                                      <p:cBhvr>
                                        <p:cTn id="57" dur="166" decel="50000">
                                          <p:stCondLst>
                                            <p:cond delay="1834"/>
                                          </p:stCondLst>
                                        </p:cTn>
                                        <p:tgtEl>
                                          <p:spTgt spid="10">
                                            <p:txEl>
                                              <p:pRg st="7" end="7"/>
                                            </p:txEl>
                                          </p:spTgt>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0">
                                            <p:txEl>
                                              <p:pRg st="8" end="8"/>
                                            </p:txEl>
                                          </p:spTgt>
                                        </p:tgtEl>
                                        <p:attrNameLst>
                                          <p:attrName>style.visibility</p:attrName>
                                        </p:attrNameLst>
                                      </p:cBhvr>
                                      <p:to>
                                        <p:strVal val="visible"/>
                                      </p:to>
                                    </p:set>
                                    <p:animEffect transition="in" filter="blinds(horizontal)">
                                      <p:cBhvr>
                                        <p:cTn id="62" dur="500"/>
                                        <p:tgtEl>
                                          <p:spTgt spid="10">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nodeType="clickEffect">
                                  <p:stCondLst>
                                    <p:cond delay="0"/>
                                  </p:stCondLst>
                                  <p:childTnLst>
                                    <p:set>
                                      <p:cBhvr>
                                        <p:cTn id="66" dur="1" fill="hold">
                                          <p:stCondLst>
                                            <p:cond delay="0"/>
                                          </p:stCondLst>
                                        </p:cTn>
                                        <p:tgtEl>
                                          <p:spTgt spid="10">
                                            <p:txEl>
                                              <p:pRg st="9" end="9"/>
                                            </p:txEl>
                                          </p:spTgt>
                                        </p:tgtEl>
                                        <p:attrNameLst>
                                          <p:attrName>style.visibility</p:attrName>
                                        </p:attrNameLst>
                                      </p:cBhvr>
                                      <p:to>
                                        <p:strVal val="visible"/>
                                      </p:to>
                                    </p:set>
                                    <p:anim calcmode="lin" valueType="num">
                                      <p:cBhvr>
                                        <p:cTn id="67" dur="500" fill="hold"/>
                                        <p:tgtEl>
                                          <p:spTgt spid="10">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10">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60000"/>
                    <a:lumOff val="40000"/>
                  </a:schemeClr>
                </a:solidFill>
                <a:latin typeface="Narkisim" panose="020E0502050101010101" pitchFamily="34" charset="-79"/>
                <a:cs typeface="Narkisim" panose="020E0502050101010101" pitchFamily="34" charset="-79"/>
              </a:rPr>
              <a:t>RAFFLE TIME!</a:t>
            </a:r>
          </a:p>
        </p:txBody>
      </p:sp>
      <p:pic>
        <p:nvPicPr>
          <p:cNvPr id="6" name="Picture 2" descr="F:\pre show images\Raffle Card 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772400" cy="369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14400" y="4876800"/>
            <a:ext cx="7543800" cy="954107"/>
          </a:xfrm>
          <a:prstGeom prst="rect">
            <a:avLst/>
          </a:prstGeom>
          <a:noFill/>
        </p:spPr>
        <p:txBody>
          <a:bodyPr wrap="square" rtlCol="0">
            <a:spAutoFit/>
          </a:bodyPr>
          <a:lstStyle/>
          <a:p>
            <a:pPr algn="ctr"/>
            <a:r>
              <a:rPr lang="en-US" sz="2800" dirty="0">
                <a:solidFill>
                  <a:schemeClr val="tx2">
                    <a:lumMod val="60000"/>
                    <a:lumOff val="40000"/>
                  </a:schemeClr>
                </a:solidFill>
                <a:latin typeface="Narkisim" panose="020E0502050101010101" pitchFamily="34" charset="-79"/>
                <a:cs typeface="Narkisim" panose="020E0502050101010101" pitchFamily="34" charset="-79"/>
              </a:rPr>
              <a:t>If you still need to hand in your blue raffle card, pass it to a Flinn Representative at this time.</a:t>
            </a:r>
          </a:p>
        </p:txBody>
      </p:sp>
    </p:spTree>
    <p:extLst>
      <p:ext uri="{BB962C8B-B14F-4D97-AF65-F5344CB8AC3E}">
        <p14:creationId xmlns:p14="http://schemas.microsoft.com/office/powerpoint/2010/main" val="3125190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90099"/>
                </a:solidFill>
                <a:latin typeface="Narkisim" panose="020E0502050101010101" pitchFamily="34" charset="-79"/>
                <a:cs typeface="Narkisim" panose="020E0502050101010101" pitchFamily="34" charset="-79"/>
              </a:rPr>
              <a:t>Help from MOM</a:t>
            </a:r>
            <a:endParaRPr lang="en-US" dirty="0"/>
          </a:p>
        </p:txBody>
      </p:sp>
      <p:sp>
        <p:nvSpPr>
          <p:cNvPr id="4" name="Content Placeholder 3"/>
          <p:cNvSpPr>
            <a:spLocks noGrp="1"/>
          </p:cNvSpPr>
          <p:nvPr>
            <p:ph sz="half" idx="2"/>
          </p:nvPr>
        </p:nvSpPr>
        <p:spPr>
          <a:xfrm>
            <a:off x="304800" y="1143000"/>
            <a:ext cx="6054912" cy="4306763"/>
          </a:xfrm>
        </p:spPr>
        <p:txBody>
          <a:bodyPr>
            <a:normAutofit fontScale="85000" lnSpcReduction="10000"/>
          </a:bodyPr>
          <a:lstStyle/>
          <a:p>
            <a:pPr marL="0" indent="0">
              <a:buNone/>
            </a:pPr>
            <a:r>
              <a:rPr lang="en-US" dirty="0">
                <a:latin typeface="Narkisim" panose="020E0502050101010101" pitchFamily="34" charset="-79"/>
                <a:cs typeface="Narkisim" panose="020E0502050101010101" pitchFamily="34" charset="-79"/>
              </a:rPr>
              <a:t>Mg(OH)</a:t>
            </a:r>
            <a:r>
              <a:rPr lang="en-US" baseline="-25000" dirty="0">
                <a:latin typeface="Narkisim" panose="020E0502050101010101" pitchFamily="34" charset="-79"/>
                <a:cs typeface="Narkisim" panose="020E0502050101010101" pitchFamily="34" charset="-79"/>
              </a:rPr>
              <a:t>2</a:t>
            </a:r>
            <a:endParaRPr lang="en-US" dirty="0">
              <a:latin typeface="Narkisim" panose="020E0502050101010101" pitchFamily="34" charset="-79"/>
              <a:cs typeface="Narkisim" panose="020E0502050101010101" pitchFamily="34" charset="-79"/>
            </a:endParaRP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Weak base - limited solubility in water</a:t>
            </a:r>
          </a:p>
          <a:p>
            <a:pPr marL="0" indent="0">
              <a:buNone/>
            </a:pPr>
            <a:r>
              <a:rPr lang="en-US" dirty="0">
                <a:latin typeface="Narkisim" panose="020E0502050101010101" pitchFamily="34" charset="-79"/>
                <a:cs typeface="Narkisim" panose="020E0502050101010101" pitchFamily="34" charset="-79"/>
              </a:rPr>
              <a:t>Universal indicator</a:t>
            </a: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See pH changes</a:t>
            </a:r>
          </a:p>
          <a:p>
            <a:pPr marL="0" indent="0">
              <a:buNone/>
            </a:pPr>
            <a:r>
              <a:rPr lang="en-US" dirty="0">
                <a:latin typeface="Narkisim" panose="020E0502050101010101" pitchFamily="34" charset="-79"/>
                <a:cs typeface="Narkisim" panose="020E0502050101010101" pitchFamily="34" charset="-79"/>
              </a:rPr>
              <a:t>Mg(OH)</a:t>
            </a:r>
            <a:r>
              <a:rPr lang="en-US" baseline="-25000" dirty="0">
                <a:latin typeface="Narkisim" panose="020E0502050101010101" pitchFamily="34" charset="-79"/>
                <a:cs typeface="Narkisim" panose="020E0502050101010101" pitchFamily="34" charset="-79"/>
              </a:rPr>
              <a:t>2</a:t>
            </a:r>
            <a:r>
              <a:rPr lang="en-US" dirty="0">
                <a:latin typeface="Narkisim" panose="020E0502050101010101" pitchFamily="34" charset="-79"/>
                <a:cs typeface="Narkisim" panose="020E0502050101010101" pitchFamily="34" charset="-79"/>
              </a:rPr>
              <a:t> solution </a:t>
            </a: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Purple (basic) pH </a:t>
            </a:r>
            <a:r>
              <a:rPr lang="en-US" sz="3000" dirty="0">
                <a:latin typeface="Times New Roman" panose="02020603050405020304" pitchFamily="18" charset="0"/>
                <a:cs typeface="Times New Roman" panose="02020603050405020304" pitchFamily="18" charset="0"/>
              </a:rPr>
              <a:t>≥ 10</a:t>
            </a:r>
            <a:endParaRPr lang="en-US" sz="3000" dirty="0">
              <a:latin typeface="Narkisim" panose="020E0502050101010101" pitchFamily="34" charset="-79"/>
              <a:cs typeface="Narkisim" panose="020E0502050101010101" pitchFamily="34" charset="-79"/>
            </a:endParaRPr>
          </a:p>
          <a:p>
            <a:pPr marL="0" indent="0">
              <a:buNone/>
            </a:pPr>
            <a:r>
              <a:rPr lang="en-US" dirty="0">
                <a:latin typeface="Narkisim" panose="020E0502050101010101" pitchFamily="34" charset="-79"/>
                <a:cs typeface="Narkisim" panose="020E0502050101010101" pitchFamily="34" charset="-79"/>
              </a:rPr>
              <a:t>Add </a:t>
            </a:r>
            <a:r>
              <a:rPr lang="en-US" dirty="0" err="1">
                <a:latin typeface="Narkisim" panose="020E0502050101010101" pitchFamily="34" charset="-79"/>
                <a:cs typeface="Narkisim" panose="020E0502050101010101" pitchFamily="34" charset="-79"/>
              </a:rPr>
              <a:t>HCl</a:t>
            </a:r>
            <a:r>
              <a:rPr lang="en-US" dirty="0">
                <a:latin typeface="Narkisim" panose="020E0502050101010101" pitchFamily="34" charset="-79"/>
                <a:cs typeface="Narkisim" panose="020E0502050101010101" pitchFamily="34" charset="-79"/>
              </a:rPr>
              <a:t> </a:t>
            </a: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Simulated stomach acid </a:t>
            </a:r>
          </a:p>
          <a:p>
            <a:pPr lvl="1">
              <a:buFont typeface="Wingdings" panose="05000000000000000000" pitchFamily="2" charset="2"/>
              <a:buChar char="§"/>
            </a:pPr>
            <a:r>
              <a:rPr lang="en-US" sz="3000" dirty="0">
                <a:latin typeface="Narkisim" panose="020E0502050101010101" pitchFamily="34" charset="-79"/>
                <a:cs typeface="Narkisim" panose="020E0502050101010101" pitchFamily="34" charset="-79"/>
              </a:rPr>
              <a:t>Turns red pH ~ 4 </a:t>
            </a:r>
          </a:p>
          <a:p>
            <a:pPr marL="0" lvl="1" indent="0">
              <a:buNone/>
            </a:pPr>
            <a:r>
              <a:rPr lang="en-US" sz="2800" dirty="0">
                <a:latin typeface="Narkisim" panose="020E0502050101010101" pitchFamily="34" charset="-79"/>
                <a:cs typeface="Narkisim" panose="020E0502050101010101" pitchFamily="34" charset="-79"/>
              </a:rPr>
              <a:t>MOM dissolves, reacts with acid</a:t>
            </a:r>
          </a:p>
        </p:txBody>
      </p:sp>
      <p:pic>
        <p:nvPicPr>
          <p:cNvPr id="8" name="Picture 7"/>
          <p:cNvPicPr>
            <a:picLocks noChangeAspect="1"/>
          </p:cNvPicPr>
          <p:nvPr/>
        </p:nvPicPr>
        <p:blipFill rotWithShape="1">
          <a:blip r:embed="rId3"/>
          <a:srcRect r="42262"/>
          <a:stretch/>
        </p:blipFill>
        <p:spPr>
          <a:xfrm rot="5400000">
            <a:off x="4509288" y="2332143"/>
            <a:ext cx="2112104" cy="1562618"/>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rot="5400000">
            <a:off x="6412726" y="3798074"/>
            <a:ext cx="2055625" cy="1622277"/>
          </a:xfrm>
          <a:prstGeom prst="rect">
            <a:avLst/>
          </a:prstGeom>
          <a:ln>
            <a:noFill/>
          </a:ln>
          <a:effectLst>
            <a:softEdge rad="112500"/>
          </a:effectLst>
        </p:spPr>
      </p:pic>
    </p:spTree>
    <p:extLst>
      <p:ext uri="{BB962C8B-B14F-4D97-AF65-F5344CB8AC3E}">
        <p14:creationId xmlns:p14="http://schemas.microsoft.com/office/powerpoint/2010/main" val="27939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rgbClr val="0000FF"/>
                </a:solidFill>
                <a:latin typeface="Narkisim" panose="020E0502050101010101" pitchFamily="34" charset="-79"/>
                <a:cs typeface="Narkisim" panose="020E0502050101010101" pitchFamily="34" charset="-79"/>
              </a:rPr>
              <a:t/>
            </a:r>
            <a:br>
              <a:rPr lang="en-US" i="1" dirty="0">
                <a:solidFill>
                  <a:srgbClr val="0000FF"/>
                </a:solidFill>
                <a:latin typeface="Narkisim" panose="020E0502050101010101" pitchFamily="34" charset="-79"/>
                <a:cs typeface="Narkisim" panose="020E0502050101010101" pitchFamily="34" charset="-79"/>
              </a:rPr>
            </a:br>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r>
              <a:rPr lang="en-US" dirty="0">
                <a:solidFill>
                  <a:srgbClr val="990099"/>
                </a:solidFill>
                <a:latin typeface="Clearface Black" charset="0"/>
              </a:rPr>
              <a:t/>
            </a:r>
            <a:br>
              <a:rPr lang="en-US" dirty="0">
                <a:solidFill>
                  <a:srgbClr val="990099"/>
                </a:solidFill>
                <a:latin typeface="Clearface Black" charset="0"/>
              </a:rPr>
            </a:br>
            <a:endParaRPr lang="en-US" dirty="0"/>
          </a:p>
        </p:txBody>
      </p:sp>
      <p:sp>
        <p:nvSpPr>
          <p:cNvPr id="3" name="Content Placeholder 2"/>
          <p:cNvSpPr>
            <a:spLocks noGrp="1"/>
          </p:cNvSpPr>
          <p:nvPr>
            <p:ph sz="half" idx="1"/>
          </p:nvPr>
        </p:nvSpPr>
        <p:spPr>
          <a:xfrm>
            <a:off x="457200" y="1443038"/>
            <a:ext cx="4038600" cy="4525963"/>
          </a:xfrm>
        </p:spPr>
        <p:txBody>
          <a:bodyPr>
            <a:normAutofit/>
          </a:bodyPr>
          <a:lstStyle/>
          <a:p>
            <a:pPr marL="0" indent="0">
              <a:buNone/>
            </a:pPr>
            <a:r>
              <a:rPr lang="en-US" dirty="0">
                <a:latin typeface="Narkisim" panose="020E0502050101010101" pitchFamily="34" charset="-79"/>
                <a:cs typeface="Narkisim" panose="020E0502050101010101" pitchFamily="34" charset="-79"/>
              </a:rPr>
              <a:t>Why </a:t>
            </a:r>
            <a:r>
              <a:rPr lang="en-US" i="1" dirty="0">
                <a:latin typeface="Narkisim" panose="020E0502050101010101" pitchFamily="34" charset="-79"/>
                <a:cs typeface="Narkisim" panose="020E0502050101010101" pitchFamily="34" charset="-79"/>
              </a:rPr>
              <a:t>Drosophila</a:t>
            </a:r>
            <a:r>
              <a:rPr lang="en-US" sz="3200" i="1" dirty="0">
                <a:latin typeface="Narkisim" panose="020E0502050101010101" pitchFamily="34" charset="-79"/>
                <a:cs typeface="Narkisim" panose="020E0502050101010101" pitchFamily="34" charset="-79"/>
              </a:rPr>
              <a:t>?</a:t>
            </a:r>
            <a:r>
              <a:rPr lang="en-US" dirty="0">
                <a:latin typeface="Narkisim" panose="020E0502050101010101" pitchFamily="34" charset="-79"/>
                <a:cs typeface="Narkisim" panose="020E0502050101010101" pitchFamily="34" charset="-79"/>
              </a:rPr>
              <a:t> </a:t>
            </a:r>
          </a:p>
          <a:p>
            <a:pPr>
              <a:buNone/>
            </a:pPr>
            <a:endParaRPr lang="en-US" sz="2500" i="1" dirty="0">
              <a:solidFill>
                <a:schemeClr val="tx1">
                  <a:lumMod val="50000"/>
                  <a:lumOff val="50000"/>
                </a:schemeClr>
              </a:solidFill>
            </a:endParaRPr>
          </a:p>
        </p:txBody>
      </p:sp>
      <p:sp>
        <p:nvSpPr>
          <p:cNvPr id="4" name="Content Placeholder 3"/>
          <p:cNvSpPr>
            <a:spLocks noGrp="1"/>
          </p:cNvSpPr>
          <p:nvPr>
            <p:ph sz="half" idx="2"/>
          </p:nvPr>
        </p:nvSpPr>
        <p:spPr>
          <a:xfrm>
            <a:off x="4495800" y="1417638"/>
            <a:ext cx="4038600" cy="4525963"/>
          </a:xfrm>
        </p:spPr>
        <p:txBody>
          <a:bodyPr>
            <a:normAutofit/>
          </a:bodyPr>
          <a:lstStyle/>
          <a:p>
            <a:r>
              <a:rPr lang="en-US" dirty="0">
                <a:latin typeface="Narkisim" panose="020E0502050101010101" pitchFamily="34" charset="-79"/>
                <a:cs typeface="Narkisim" panose="020E0502050101010101" pitchFamily="34" charset="-79"/>
              </a:rPr>
              <a:t>Model organisms</a:t>
            </a:r>
          </a:p>
          <a:p>
            <a:r>
              <a:rPr lang="en-US" dirty="0">
                <a:latin typeface="Narkisim" panose="020E0502050101010101" pitchFamily="34" charset="-79"/>
                <a:cs typeface="Narkisim" panose="020E0502050101010101" pitchFamily="34" charset="-79"/>
              </a:rPr>
              <a:t>Mendelian inheritance </a:t>
            </a:r>
          </a:p>
          <a:p>
            <a:r>
              <a:rPr lang="en-US" dirty="0">
                <a:latin typeface="Narkisim" panose="020E0502050101010101" pitchFamily="34" charset="-79"/>
                <a:cs typeface="Narkisim" panose="020E0502050101010101" pitchFamily="34" charset="-79"/>
              </a:rPr>
              <a:t>Genome</a:t>
            </a:r>
          </a:p>
          <a:p>
            <a:r>
              <a:rPr lang="en-US" dirty="0">
                <a:latin typeface="Narkisim" panose="020E0502050101010101" pitchFamily="34" charset="-79"/>
                <a:cs typeface="Narkisim" panose="020E0502050101010101" pitchFamily="34" charset="-79"/>
              </a:rPr>
              <a:t>Morphology</a:t>
            </a:r>
          </a:p>
        </p:txBody>
      </p:sp>
      <p:pic>
        <p:nvPicPr>
          <p:cNvPr id="5" name="Picture 4"/>
          <p:cNvPicPr>
            <a:picLocks noChangeAspect="1"/>
          </p:cNvPicPr>
          <p:nvPr/>
        </p:nvPicPr>
        <p:blipFill>
          <a:blip r:embed="rId3"/>
          <a:stretch>
            <a:fillRect/>
          </a:stretch>
        </p:blipFill>
        <p:spPr>
          <a:xfrm>
            <a:off x="3657600" y="3606800"/>
            <a:ext cx="4165885" cy="2336801"/>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718485" y="2133600"/>
            <a:ext cx="2209800" cy="221513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rgbClr val="0000FF"/>
                </a:solidFill>
                <a:latin typeface="Narkisim" panose="020E0502050101010101" pitchFamily="34" charset="-79"/>
                <a:cs typeface="Narkisim" panose="020E0502050101010101" pitchFamily="34" charset="-79"/>
              </a:rPr>
              <a:t/>
            </a:r>
            <a:br>
              <a:rPr lang="en-US" i="1" dirty="0">
                <a:solidFill>
                  <a:srgbClr val="0000FF"/>
                </a:solidFill>
                <a:latin typeface="Narkisim" panose="020E0502050101010101" pitchFamily="34" charset="-79"/>
                <a:cs typeface="Narkisim" panose="020E0502050101010101" pitchFamily="34" charset="-79"/>
              </a:rPr>
            </a:br>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r>
              <a:rPr lang="en-US" dirty="0">
                <a:solidFill>
                  <a:srgbClr val="990099"/>
                </a:solidFill>
                <a:latin typeface="Clearface Black" charset="0"/>
              </a:rPr>
              <a:t/>
            </a:r>
            <a:br>
              <a:rPr lang="en-US" dirty="0">
                <a:solidFill>
                  <a:srgbClr val="990099"/>
                </a:solidFill>
                <a:latin typeface="Clearface Black" charset="0"/>
              </a:rPr>
            </a:b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a:latin typeface="Narkisim" panose="020E0502050101010101" pitchFamily="34" charset="-79"/>
                <a:cs typeface="Narkisim" panose="020E0502050101010101" pitchFamily="34" charset="-79"/>
              </a:rPr>
              <a:t>Live </a:t>
            </a:r>
            <a:r>
              <a:rPr lang="en-US" i="1" dirty="0">
                <a:latin typeface="Narkisim" panose="020E0502050101010101" pitchFamily="34" charset="-79"/>
                <a:cs typeface="Narkisim" panose="020E0502050101010101" pitchFamily="34" charset="-79"/>
              </a:rPr>
              <a:t>Drosophila</a:t>
            </a:r>
          </a:p>
        </p:txBody>
      </p:sp>
      <p:sp>
        <p:nvSpPr>
          <p:cNvPr id="4" name="Content Placeholder 3"/>
          <p:cNvSpPr>
            <a:spLocks noGrp="1"/>
          </p:cNvSpPr>
          <p:nvPr>
            <p:ph sz="half" idx="2"/>
          </p:nvPr>
        </p:nvSpPr>
        <p:spPr>
          <a:xfrm>
            <a:off x="4267200" y="1356518"/>
            <a:ext cx="4038600" cy="4525963"/>
          </a:xfrm>
        </p:spPr>
        <p:txBody>
          <a:bodyPr>
            <a:normAutofit lnSpcReduction="10000"/>
          </a:bodyPr>
          <a:lstStyle/>
          <a:p>
            <a:pPr marL="0" indent="0">
              <a:buNone/>
            </a:pPr>
            <a:r>
              <a:rPr lang="en-US" dirty="0">
                <a:latin typeface="Narkisim" panose="020E0502050101010101" pitchFamily="34" charset="-79"/>
                <a:cs typeface="Narkisim" panose="020E0502050101010101" pitchFamily="34" charset="-79"/>
              </a:rPr>
              <a:t>Positive</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Small size</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Inexpensive</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Simple habitat</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Short life cycle </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High reproductive rate</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Short generation time</a:t>
            </a:r>
          </a:p>
          <a:p>
            <a:pPr marL="0" indent="0">
              <a:buNone/>
            </a:pPr>
            <a:r>
              <a:rPr lang="en-US" dirty="0">
                <a:latin typeface="Narkisim" panose="020E0502050101010101" pitchFamily="34" charset="-79"/>
                <a:cs typeface="Narkisim" panose="020E0502050101010101" pitchFamily="34" charset="-79"/>
              </a:rPr>
              <a:t>Negative</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Culturing time</a:t>
            </a:r>
          </a:p>
          <a:p>
            <a:pPr lvl="1">
              <a:buFont typeface="Wingdings" panose="05000000000000000000" pitchFamily="2" charset="2"/>
              <a:buChar char="§"/>
            </a:pPr>
            <a:r>
              <a:rPr lang="en-US" dirty="0">
                <a:latin typeface="Narkisim" panose="020E0502050101010101" pitchFamily="34" charset="-79"/>
                <a:cs typeface="Narkisim" panose="020E0502050101010101" pitchFamily="34" charset="-79"/>
              </a:rPr>
              <a:t>Pests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133600"/>
            <a:ext cx="2708291" cy="2971800"/>
          </a:xfrm>
          <a:prstGeom prst="rect">
            <a:avLst/>
          </a:prstGeom>
          <a:ln>
            <a:noFill/>
          </a:ln>
          <a:effectLst>
            <a:softEdge rad="112500"/>
          </a:effectLst>
        </p:spPr>
      </p:pic>
    </p:spTree>
    <p:extLst>
      <p:ext uri="{BB962C8B-B14F-4D97-AF65-F5344CB8AC3E}">
        <p14:creationId xmlns:p14="http://schemas.microsoft.com/office/powerpoint/2010/main" val="91267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931" y="131170"/>
            <a:ext cx="8229600" cy="1143000"/>
          </a:xfrm>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i="1" dirty="0">
              <a:solidFill>
                <a:srgbClr val="990099"/>
              </a:solidFill>
            </a:endParaRPr>
          </a:p>
        </p:txBody>
      </p:sp>
      <p:sp>
        <p:nvSpPr>
          <p:cNvPr id="3" name="Content Placeholder 2"/>
          <p:cNvSpPr>
            <a:spLocks noGrp="1"/>
          </p:cNvSpPr>
          <p:nvPr>
            <p:ph sz="half" idx="1"/>
          </p:nvPr>
        </p:nvSpPr>
        <p:spPr>
          <a:xfrm>
            <a:off x="436788" y="1221919"/>
            <a:ext cx="4038600" cy="4525963"/>
          </a:xfrm>
        </p:spPr>
        <p:txBody>
          <a:bodyPr/>
          <a:lstStyle/>
          <a:p>
            <a:pPr marL="0" indent="0">
              <a:buNone/>
            </a:pPr>
            <a:r>
              <a:rPr lang="en-US" dirty="0">
                <a:latin typeface="Narkisim" panose="020E0502050101010101" pitchFamily="34" charset="-79"/>
                <a:cs typeface="Narkisim" panose="020E0502050101010101" pitchFamily="34" charset="-79"/>
              </a:rPr>
              <a:t>Why Simulation?</a:t>
            </a:r>
          </a:p>
        </p:txBody>
      </p:sp>
      <p:sp>
        <p:nvSpPr>
          <p:cNvPr id="4" name="Content Placeholder 3"/>
          <p:cNvSpPr>
            <a:spLocks noGrp="1"/>
          </p:cNvSpPr>
          <p:nvPr>
            <p:ph sz="half" idx="2"/>
          </p:nvPr>
        </p:nvSpPr>
        <p:spPr>
          <a:xfrm>
            <a:off x="4009480" y="1580606"/>
            <a:ext cx="4572000" cy="4525963"/>
          </a:xfrm>
        </p:spPr>
        <p:txBody>
          <a:bodyPr/>
          <a:lstStyle/>
          <a:p>
            <a:r>
              <a:rPr lang="en-US" dirty="0">
                <a:latin typeface="Narkisim" panose="020E0502050101010101" pitchFamily="34" charset="-79"/>
                <a:cs typeface="Narkisim" panose="020E0502050101010101" pitchFamily="34" charset="-79"/>
              </a:rPr>
              <a:t>Study genetic crosses</a:t>
            </a:r>
          </a:p>
          <a:p>
            <a:r>
              <a:rPr lang="en-US" dirty="0">
                <a:latin typeface="Narkisim" panose="020E0502050101010101" pitchFamily="34" charset="-79"/>
                <a:cs typeface="Narkisim" panose="020E0502050101010101" pitchFamily="34" charset="-79"/>
              </a:rPr>
              <a:t>Several mutants present</a:t>
            </a:r>
          </a:p>
          <a:p>
            <a:r>
              <a:rPr lang="en-US" dirty="0">
                <a:latin typeface="Narkisim" panose="020E0502050101010101" pitchFamily="34" charset="-79"/>
                <a:cs typeface="Narkisim" panose="020E0502050101010101" pitchFamily="34" charset="-79"/>
              </a:rPr>
              <a:t>No time constraints</a:t>
            </a:r>
          </a:p>
          <a:p>
            <a:r>
              <a:rPr lang="en-US" dirty="0">
                <a:latin typeface="Narkisim" panose="020E0502050101010101" pitchFamily="34" charset="-79"/>
                <a:cs typeface="Narkisim" panose="020E0502050101010101" pitchFamily="34" charset="-79"/>
              </a:rPr>
              <a:t>No flies </a:t>
            </a:r>
          </a:p>
          <a:p>
            <a:r>
              <a:rPr lang="en-US" dirty="0">
                <a:latin typeface="Narkisim" panose="020E0502050101010101" pitchFamily="34" charset="-79"/>
                <a:cs typeface="Narkisim" panose="020E0502050101010101" pitchFamily="34" charset="-79"/>
              </a:rPr>
              <a:t>Includes card deck and cross sheet</a:t>
            </a:r>
          </a:p>
          <a:p>
            <a:endParaRPr lang="en-US" dirty="0">
              <a:latin typeface="Narkisim" panose="020E0502050101010101" pitchFamily="34" charset="-79"/>
              <a:cs typeface="Narkisim" panose="020E0502050101010101" pitchFamily="34" charset="-79"/>
            </a:endParaRPr>
          </a:p>
        </p:txBody>
      </p:sp>
      <p:pic>
        <p:nvPicPr>
          <p:cNvPr id="7" name="Picture 6"/>
          <p:cNvPicPr>
            <a:picLocks noChangeAspect="1"/>
          </p:cNvPicPr>
          <p:nvPr/>
        </p:nvPicPr>
        <p:blipFill>
          <a:blip r:embed="rId3"/>
          <a:stretch>
            <a:fillRect/>
          </a:stretch>
        </p:blipFill>
        <p:spPr>
          <a:xfrm rot="21239289">
            <a:off x="689415" y="1957159"/>
            <a:ext cx="2506275" cy="3651614"/>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477979" y="1872917"/>
            <a:ext cx="2891668" cy="324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7979" y="2044555"/>
            <a:ext cx="362593" cy="3636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50372" y="1872917"/>
            <a:ext cx="319275" cy="3808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7980" y="5549755"/>
            <a:ext cx="2891668" cy="198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dirty="0"/>
          </a:p>
        </p:txBody>
      </p:sp>
      <p:sp>
        <p:nvSpPr>
          <p:cNvPr id="3" name="Content Placeholder 2"/>
          <p:cNvSpPr>
            <a:spLocks noGrp="1"/>
          </p:cNvSpPr>
          <p:nvPr>
            <p:ph sz="half" idx="1"/>
          </p:nvPr>
        </p:nvSpPr>
        <p:spPr>
          <a:xfrm>
            <a:off x="476794" y="1314313"/>
            <a:ext cx="4038600" cy="4525963"/>
          </a:xfrm>
        </p:spPr>
        <p:txBody>
          <a:bodyPr/>
          <a:lstStyle/>
          <a:p>
            <a:pPr marL="0" indent="0">
              <a:buNone/>
            </a:pPr>
            <a:r>
              <a:rPr lang="en-US" i="1" dirty="0">
                <a:latin typeface="Narkisim" panose="020E0502050101010101" pitchFamily="34" charset="-79"/>
                <a:cs typeface="Narkisim" panose="020E0502050101010101" pitchFamily="34" charset="-79"/>
              </a:rPr>
              <a:t>Drosophila </a:t>
            </a:r>
            <a:r>
              <a:rPr lang="en-US" dirty="0">
                <a:latin typeface="Narkisim" panose="020E0502050101010101" pitchFamily="34" charset="-79"/>
                <a:cs typeface="Narkisim" panose="020E0502050101010101" pitchFamily="34" charset="-79"/>
              </a:rPr>
              <a:t>traits</a:t>
            </a:r>
            <a:endParaRPr lang="en-US" i="1" dirty="0">
              <a:latin typeface="Narkisim" panose="020E0502050101010101" pitchFamily="34" charset="-79"/>
              <a:cs typeface="Narkisim" panose="020E0502050101010101" pitchFamily="34" charset="-79"/>
            </a:endParaRPr>
          </a:p>
        </p:txBody>
      </p:sp>
      <p:sp>
        <p:nvSpPr>
          <p:cNvPr id="4" name="Content Placeholder 3"/>
          <p:cNvSpPr>
            <a:spLocks noGrp="1"/>
          </p:cNvSpPr>
          <p:nvPr>
            <p:ph sz="half" idx="2"/>
          </p:nvPr>
        </p:nvSpPr>
        <p:spPr>
          <a:xfrm>
            <a:off x="4419600" y="1600200"/>
            <a:ext cx="4038600" cy="4525963"/>
          </a:xfrm>
        </p:spPr>
        <p:txBody>
          <a:bodyPr/>
          <a:lstStyle/>
          <a:p>
            <a:r>
              <a:rPr lang="en-US" dirty="0">
                <a:latin typeface="Narkisim" panose="020E0502050101010101" pitchFamily="34" charset="-79"/>
                <a:cs typeface="Narkisim" panose="020E0502050101010101" pitchFamily="34" charset="-79"/>
              </a:rPr>
              <a:t>Male vs female</a:t>
            </a:r>
          </a:p>
          <a:p>
            <a:r>
              <a:rPr lang="en-US" dirty="0">
                <a:latin typeface="Narkisim" panose="020E0502050101010101" pitchFamily="34" charset="-79"/>
                <a:cs typeface="Narkisim" panose="020E0502050101010101" pitchFamily="34" charset="-79"/>
              </a:rPr>
              <a:t>Wild-type vs. mutant</a:t>
            </a: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r>
              <a:rPr lang="en-US" dirty="0">
                <a:latin typeface="Narkisim" panose="020E0502050101010101" pitchFamily="34" charset="-79"/>
                <a:cs typeface="Narkisim" panose="020E0502050101010101" pitchFamily="34" charset="-79"/>
              </a:rPr>
              <a:t>Typical mutations include change in eyes, wings, antennae, etc.</a:t>
            </a: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p:txBody>
      </p:sp>
      <p:pic>
        <p:nvPicPr>
          <p:cNvPr id="5" name="Picture 4"/>
          <p:cNvPicPr>
            <a:picLocks noChangeAspect="1"/>
          </p:cNvPicPr>
          <p:nvPr/>
        </p:nvPicPr>
        <p:blipFill rotWithShape="1">
          <a:blip r:embed="rId3"/>
          <a:srcRect l="3771" t="3607" r="49100" b="5312"/>
          <a:stretch/>
        </p:blipFill>
        <p:spPr>
          <a:xfrm>
            <a:off x="446980" y="1758498"/>
            <a:ext cx="3058220" cy="411840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rot="5400000">
            <a:off x="4551287" y="2994324"/>
            <a:ext cx="1946425" cy="1427758"/>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rot="5400000">
            <a:off x="6428896" y="2839699"/>
            <a:ext cx="1684609" cy="1475191"/>
          </a:xfrm>
          <a:prstGeom prst="rect">
            <a:avLst/>
          </a:prstGeom>
          <a:ln>
            <a:noFill/>
          </a:ln>
          <a:effectLst>
            <a:softEdge rad="112500"/>
          </a:effectLst>
        </p:spPr>
      </p:pic>
    </p:spTree>
    <p:extLst>
      <p:ext uri="{BB962C8B-B14F-4D97-AF65-F5344CB8AC3E}">
        <p14:creationId xmlns:p14="http://schemas.microsoft.com/office/powerpoint/2010/main" val="25877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0000FF"/>
                </a:solidFill>
                <a:latin typeface="Narkisim" panose="020E0502050101010101" pitchFamily="34" charset="-79"/>
                <a:cs typeface="Narkisim" panose="020E0502050101010101" pitchFamily="34" charset="-79"/>
              </a:rPr>
              <a:t>Drosophila</a:t>
            </a:r>
            <a:r>
              <a:rPr lang="en-US" b="1" dirty="0">
                <a:solidFill>
                  <a:srgbClr val="0000FF"/>
                </a:solidFill>
                <a:latin typeface="Narkisim" panose="020E0502050101010101" pitchFamily="34" charset="-79"/>
                <a:cs typeface="Narkisim" panose="020E0502050101010101" pitchFamily="34" charset="-79"/>
              </a:rPr>
              <a:t> Genetics Simulation</a:t>
            </a:r>
            <a:endParaRPr lang="en-US" dirty="0"/>
          </a:p>
        </p:txBody>
      </p:sp>
      <p:sp>
        <p:nvSpPr>
          <p:cNvPr id="4" name="Content Placeholder 3"/>
          <p:cNvSpPr>
            <a:spLocks noGrp="1"/>
          </p:cNvSpPr>
          <p:nvPr>
            <p:ph sz="half" idx="2"/>
          </p:nvPr>
        </p:nvSpPr>
        <p:spPr>
          <a:xfrm>
            <a:off x="457200" y="2941319"/>
            <a:ext cx="6582814" cy="3886201"/>
          </a:xfrm>
        </p:spPr>
        <p:txBody>
          <a:bodyPr>
            <a:normAutofit/>
          </a:bodyPr>
          <a:lstStyle/>
          <a:p>
            <a:pPr marL="0" indent="0">
              <a:buNone/>
            </a:pPr>
            <a:r>
              <a:rPr lang="en-US" sz="3200" dirty="0">
                <a:latin typeface="Narkisim" panose="020E0502050101010101" pitchFamily="34" charset="-79"/>
                <a:cs typeface="Narkisim" panose="020E0502050101010101" pitchFamily="34" charset="-79"/>
              </a:rPr>
              <a:t>True breeding, </a:t>
            </a:r>
            <a:r>
              <a:rPr lang="en-US" sz="3200" dirty="0">
                <a:solidFill>
                  <a:srgbClr val="FF0000"/>
                </a:solidFill>
                <a:latin typeface="Narkisim" panose="020E0502050101010101" pitchFamily="34" charset="-79"/>
                <a:cs typeface="Narkisim" panose="020E0502050101010101" pitchFamily="34" charset="-79"/>
              </a:rPr>
              <a:t>red-eyed </a:t>
            </a:r>
            <a:r>
              <a:rPr lang="en-US" sz="3200" dirty="0">
                <a:latin typeface="Narkisim" panose="020E0502050101010101" pitchFamily="34" charset="-79"/>
                <a:cs typeface="Narkisim" panose="020E0502050101010101" pitchFamily="34" charset="-79"/>
              </a:rPr>
              <a:t>male</a:t>
            </a:r>
          </a:p>
          <a:p>
            <a:endParaRPr lang="en-US" sz="3200" dirty="0">
              <a:latin typeface="Narkisim" panose="020E0502050101010101" pitchFamily="34" charset="-79"/>
              <a:cs typeface="Narkisim" panose="020E0502050101010101" pitchFamily="34" charset="-79"/>
            </a:endParaRPr>
          </a:p>
          <a:p>
            <a:pPr marL="0" indent="0">
              <a:buNone/>
            </a:pPr>
            <a:endParaRPr lang="en-US" sz="3200" dirty="0">
              <a:latin typeface="Narkisim" panose="020E0502050101010101" pitchFamily="34" charset="-79"/>
              <a:cs typeface="Narkisim" panose="020E0502050101010101" pitchFamily="34" charset="-79"/>
            </a:endParaRPr>
          </a:p>
          <a:p>
            <a:pPr marL="0" indent="0">
              <a:buNone/>
            </a:pPr>
            <a:r>
              <a:rPr lang="en-US" sz="3200" dirty="0">
                <a:latin typeface="Narkisim" panose="020E0502050101010101" pitchFamily="34" charset="-79"/>
                <a:cs typeface="Narkisim" panose="020E0502050101010101" pitchFamily="34" charset="-79"/>
              </a:rPr>
              <a:t>True breeding, </a:t>
            </a:r>
            <a:r>
              <a:rPr lang="en-US" sz="3200" dirty="0">
                <a:solidFill>
                  <a:schemeClr val="accent6">
                    <a:lumMod val="50000"/>
                  </a:schemeClr>
                </a:solidFill>
                <a:latin typeface="Narkisim" panose="020E0502050101010101" pitchFamily="34" charset="-79"/>
                <a:cs typeface="Narkisim" panose="020E0502050101010101" pitchFamily="34" charset="-79"/>
              </a:rPr>
              <a:t>sepia-eyed </a:t>
            </a:r>
            <a:r>
              <a:rPr lang="en-US" sz="3200" dirty="0">
                <a:latin typeface="Narkisim" panose="020E0502050101010101" pitchFamily="34" charset="-79"/>
                <a:cs typeface="Narkisim" panose="020E0502050101010101" pitchFamily="34" charset="-79"/>
              </a:rPr>
              <a:t>female</a:t>
            </a:r>
          </a:p>
          <a:p>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a:p>
            <a:pPr lvl="1"/>
            <a:endParaRPr lang="en-US" dirty="0">
              <a:latin typeface="Narkisim" panose="020E0502050101010101" pitchFamily="34" charset="-79"/>
              <a:cs typeface="Narkisim" panose="020E0502050101010101" pitchFamily="34" charset="-79"/>
            </a:endParaRPr>
          </a:p>
          <a:p>
            <a:endParaRPr lang="en-US" dirty="0">
              <a:latin typeface="Narkisim" panose="020E0502050101010101" pitchFamily="34" charset="-79"/>
              <a:cs typeface="Narkisim" panose="020E0502050101010101" pitchFamily="34" charset="-79"/>
            </a:endParaRPr>
          </a:p>
        </p:txBody>
      </p:sp>
      <p:pic>
        <p:nvPicPr>
          <p:cNvPr id="5" name="Picture 4"/>
          <p:cNvPicPr>
            <a:picLocks noChangeAspect="1"/>
          </p:cNvPicPr>
          <p:nvPr/>
        </p:nvPicPr>
        <p:blipFill>
          <a:blip r:embed="rId3"/>
          <a:stretch>
            <a:fillRect/>
          </a:stretch>
        </p:blipFill>
        <p:spPr>
          <a:xfrm>
            <a:off x="6172200" y="2190817"/>
            <a:ext cx="1143000" cy="1705971"/>
          </a:xfrm>
          <a:prstGeom prst="rect">
            <a:avLst/>
          </a:prstGeom>
        </p:spPr>
      </p:pic>
      <p:pic>
        <p:nvPicPr>
          <p:cNvPr id="6" name="Picture 5"/>
          <p:cNvPicPr>
            <a:picLocks noChangeAspect="1"/>
          </p:cNvPicPr>
          <p:nvPr/>
        </p:nvPicPr>
        <p:blipFill>
          <a:blip r:embed="rId4"/>
          <a:stretch>
            <a:fillRect/>
          </a:stretch>
        </p:blipFill>
        <p:spPr>
          <a:xfrm>
            <a:off x="6172200" y="4020524"/>
            <a:ext cx="1143000" cy="1727790"/>
          </a:xfrm>
          <a:prstGeom prst="rect">
            <a:avLst/>
          </a:prstGeom>
        </p:spPr>
      </p:pic>
      <p:sp>
        <p:nvSpPr>
          <p:cNvPr id="8" name="TextBox 7"/>
          <p:cNvSpPr txBox="1"/>
          <p:nvPr/>
        </p:nvSpPr>
        <p:spPr>
          <a:xfrm>
            <a:off x="381000" y="1346643"/>
            <a:ext cx="8305800" cy="1354217"/>
          </a:xfrm>
          <a:prstGeom prst="rect">
            <a:avLst/>
          </a:prstGeom>
          <a:noFill/>
        </p:spPr>
        <p:txBody>
          <a:bodyPr wrap="square" rtlCol="0">
            <a:spAutoFit/>
          </a:bodyPr>
          <a:lstStyle/>
          <a:p>
            <a:pPr marL="1658938" indent="-1658938"/>
            <a:r>
              <a:rPr lang="en-US" sz="3200" dirty="0">
                <a:latin typeface="Narkisim" panose="020E0502050101010101" pitchFamily="34" charset="-79"/>
                <a:cs typeface="Narkisim" panose="020E0502050101010101" pitchFamily="34" charset="-79"/>
              </a:rPr>
              <a:t>Question: What is the inheritance pattern for red and sepia eye color? </a:t>
            </a:r>
          </a:p>
          <a:p>
            <a:endParaRPr lang="en-US" dirty="0"/>
          </a:p>
        </p:txBody>
      </p:sp>
    </p:spTree>
    <p:extLst>
      <p:ext uri="{BB962C8B-B14F-4D97-AF65-F5344CB8AC3E}">
        <p14:creationId xmlns:p14="http://schemas.microsoft.com/office/powerpoint/2010/main" val="3652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21341</TotalTime>
  <Words>1961</Words>
  <Application>Microsoft Office PowerPoint</Application>
  <PresentationFormat>On-screen Show (4:3)</PresentationFormat>
  <Paragraphs>402</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DFKai-SB</vt:lpstr>
      <vt:lpstr>Arial</vt:lpstr>
      <vt:lpstr>Calibri</vt:lpstr>
      <vt:lpstr>Clearface Black</vt:lpstr>
      <vt:lpstr>JasmineUPC</vt:lpstr>
      <vt:lpstr>Narkisim</vt:lpstr>
      <vt:lpstr>Times</vt:lpstr>
      <vt:lpstr>Times New Roman</vt:lpstr>
      <vt:lpstr>Wingdings</vt:lpstr>
      <vt:lpstr>Office Theme</vt:lpstr>
      <vt:lpstr>Flinn Favorite Biology Lab Activities and Games</vt:lpstr>
      <vt:lpstr>Today’s Activities</vt:lpstr>
      <vt:lpstr>Help from MOM</vt:lpstr>
      <vt:lpstr>Help from MOM</vt:lpstr>
      <vt:lpstr> Drosophila Genetics Simulation </vt:lpstr>
      <vt:lpstr> Drosophila Genetics Simulation </vt:lpstr>
      <vt:lpstr>Drosophila Genetics Simulation</vt:lpstr>
      <vt:lpstr>Drosophila Genetics Simulation</vt:lpstr>
      <vt:lpstr>Drosophila Genetics Simulation</vt:lpstr>
      <vt:lpstr>Drosophila Genetics Simulation</vt:lpstr>
      <vt:lpstr>Drosophila Genetics Simulation</vt:lpstr>
      <vt:lpstr>Drosophila Genetics Simulation</vt:lpstr>
      <vt:lpstr>Drosophila Genetics Simulation</vt:lpstr>
      <vt:lpstr>Hands On Activity</vt:lpstr>
      <vt:lpstr>Take As Directed Antibiotic Resistance Simulation</vt:lpstr>
      <vt:lpstr>Take As Directed Antibiotic Resistance Simulation</vt:lpstr>
      <vt:lpstr>Take As Directed Antibiotic Resistance Simulation</vt:lpstr>
      <vt:lpstr>Take As Directed Antibiotic Resistance Simulation</vt:lpstr>
      <vt:lpstr>Take As Directed Antibiotic Resistance Simulation</vt:lpstr>
      <vt:lpstr>Take As Directed Antibiotic Resistance Simulation</vt:lpstr>
      <vt:lpstr>Take As Directed Antibiotic Resistance Simulation</vt:lpstr>
      <vt:lpstr>Take As Directed Antibiotic Resistance Simulation</vt:lpstr>
      <vt:lpstr>Beaks – Flinn STEM Design Challenge</vt:lpstr>
      <vt:lpstr>Beaks – Flinn STEM Design Challenge</vt:lpstr>
      <vt:lpstr>Beaks – Flinn STEM Design Challenge</vt:lpstr>
      <vt:lpstr>Beaks – Flinn STEM Design Challenge</vt:lpstr>
      <vt:lpstr>Beaks – Flinn STEM Design Challenge</vt:lpstr>
      <vt:lpstr>Beaks – Flinn STEM Design Challenge</vt:lpstr>
      <vt:lpstr>Codon</vt:lpstr>
      <vt:lpstr>Codon Bingo</vt:lpstr>
      <vt:lpstr>   Codon</vt:lpstr>
      <vt:lpstr>Codon Bingo </vt:lpstr>
      <vt:lpstr>RAFFLE TIME!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Flinn Favorite Biology Lab Activities and Games</dc:title>
  <dc:creator>jsternberg</dc:creator>
  <cp:lastModifiedBy>Matt Anderson</cp:lastModifiedBy>
  <cp:revision>476</cp:revision>
  <cp:lastPrinted>2016-10-07T14:03:28Z</cp:lastPrinted>
  <dcterms:created xsi:type="dcterms:W3CDTF">2014-01-08T19:32:17Z</dcterms:created>
  <dcterms:modified xsi:type="dcterms:W3CDTF">2016-11-08T22:18:20Z</dcterms:modified>
</cp:coreProperties>
</file>