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97" r:id="rId3"/>
    <p:sldId id="298" r:id="rId4"/>
    <p:sldId id="299" r:id="rId5"/>
    <p:sldId id="303" r:id="rId6"/>
    <p:sldId id="294" r:id="rId7"/>
    <p:sldId id="257" r:id="rId8"/>
    <p:sldId id="258" r:id="rId9"/>
    <p:sldId id="260" r:id="rId10"/>
    <p:sldId id="304" r:id="rId11"/>
    <p:sldId id="261" r:id="rId12"/>
    <p:sldId id="264" r:id="rId13"/>
    <p:sldId id="262" r:id="rId14"/>
    <p:sldId id="305" r:id="rId15"/>
    <p:sldId id="306" r:id="rId16"/>
    <p:sldId id="307" r:id="rId17"/>
    <p:sldId id="308" r:id="rId18"/>
    <p:sldId id="309" r:id="rId19"/>
    <p:sldId id="280" r:id="rId20"/>
    <p:sldId id="268" r:id="rId21"/>
    <p:sldId id="300" r:id="rId22"/>
    <p:sldId id="301" r:id="rId23"/>
    <p:sldId id="302" r:id="rId24"/>
    <p:sldId id="270" r:id="rId25"/>
    <p:sldId id="277" r:id="rId26"/>
    <p:sldId id="274" r:id="rId27"/>
    <p:sldId id="289" r:id="rId28"/>
    <p:sldId id="278" r:id="rId29"/>
    <p:sldId id="275" r:id="rId30"/>
    <p:sldId id="279" r:id="rId31"/>
    <p:sldId id="310" r:id="rId32"/>
    <p:sldId id="311" r:id="rId33"/>
    <p:sldId id="312" r:id="rId34"/>
    <p:sldId id="313" r:id="rId35"/>
    <p:sldId id="296"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67"/>
    <a:srgbClr val="6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85194" autoAdjust="0"/>
  </p:normalViewPr>
  <p:slideViewPr>
    <p:cSldViewPr snapToGrid="0">
      <p:cViewPr varScale="1">
        <p:scale>
          <a:sx n="58" d="100"/>
          <a:sy n="58" d="100"/>
        </p:scale>
        <p:origin x="936" y="66"/>
      </p:cViewPr>
      <p:guideLst/>
    </p:cSldViewPr>
  </p:slideViewPr>
  <p:notesTextViewPr>
    <p:cViewPr>
      <p:scale>
        <a:sx n="1" d="1"/>
        <a:sy n="1" d="1"/>
      </p:scale>
      <p:origin x="0" y="-1032"/>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BE5890CE-EF92-42E4-96DA-FD6CB0227FE6}" type="datetimeFigureOut">
              <a:rPr lang="en-US" smtClean="0"/>
              <a:t>11/9/2016</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194BF75B-B724-4BEE-8E7B-8737EF583328}" type="slidenum">
              <a:rPr lang="en-US" smtClean="0"/>
              <a:t>‹#›</a:t>
            </a:fld>
            <a:endParaRPr lang="en-US"/>
          </a:p>
        </p:txBody>
      </p:sp>
    </p:spTree>
    <p:extLst>
      <p:ext uri="{BB962C8B-B14F-4D97-AF65-F5344CB8AC3E}">
        <p14:creationId xmlns:p14="http://schemas.microsoft.com/office/powerpoint/2010/main" val="83330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877CA7-C3E3-42E2-B543-2633356CDD38}" type="datetimeFigureOut">
              <a:rPr lang="en-US" smtClean="0"/>
              <a:t>11/9/2016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DAC91E-1835-4602-9E90-C3E8DBFB07F7}" type="slidenum">
              <a:rPr lang="en-US" smtClean="0"/>
              <a:t>‹#›</a:t>
            </a:fld>
            <a:endParaRPr lang="en-US" dirty="0"/>
          </a:p>
        </p:txBody>
      </p:sp>
    </p:spTree>
    <p:extLst>
      <p:ext uri="{BB962C8B-B14F-4D97-AF65-F5344CB8AC3E}">
        <p14:creationId xmlns:p14="http://schemas.microsoft.com/office/powerpoint/2010/main" val="282602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a:t>
            </a:fld>
            <a:endParaRPr lang="en-US" dirty="0"/>
          </a:p>
        </p:txBody>
      </p:sp>
    </p:spTree>
    <p:extLst>
      <p:ext uri="{BB962C8B-B14F-4D97-AF65-F5344CB8AC3E}">
        <p14:creationId xmlns:p14="http://schemas.microsoft.com/office/powerpoint/2010/main" val="192392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START</a:t>
            </a:r>
            <a:r>
              <a:rPr lang="en-US" sz="1200" b="1" baseline="0" dirty="0"/>
              <a:t> FOOTWEAR IMPRESSION HERE!!! Pass around the samples. Get a volunteer (ask ahead of time when people are first coming 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How does this activity benefit students? Practice with pattern recognition and matching is the most obvious. Attention to detail helps students see if partial prints can be matched. Students can set up a ranking system to communicate how well and how confident they are with the match. This teaches them how to be more objective with qualitative analysis of evidence. Finally, this helps students practice argument from evidence in small teams. They have to come to a consensus on this evidence so they will have to practice convincing each other of the value of the evidence.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10</a:t>
            </a:fld>
            <a:endParaRPr lang="en-US" dirty="0"/>
          </a:p>
        </p:txBody>
      </p:sp>
    </p:spTree>
    <p:extLst>
      <p:ext uri="{BB962C8B-B14F-4D97-AF65-F5344CB8AC3E}">
        <p14:creationId xmlns:p14="http://schemas.microsoft.com/office/powerpoint/2010/main" val="317808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Chromatography</a:t>
            </a:r>
            <a:r>
              <a:rPr lang="en-US" baseline="0" dirty="0"/>
              <a:t> is the separation of compounds in order to identify the components of a solution or mixture. </a:t>
            </a:r>
          </a:p>
          <a:p>
            <a:r>
              <a:rPr lang="en-US" baseline="0" dirty="0"/>
              <a:t>Ink is a mixture of pigments and many inks are water soluble. </a:t>
            </a:r>
          </a:p>
          <a:p>
            <a:r>
              <a:rPr lang="en-US" baseline="0" dirty="0"/>
              <a:t>That means you do not have to use acetone, alcohol, or hexanes to separate the pigments. </a:t>
            </a:r>
          </a:p>
          <a:p>
            <a:r>
              <a:rPr lang="en-US" baseline="0" dirty="0"/>
              <a:t>The adsorbent, which is the matrix the pigments move through, is inexpensive filter paper. Use qualitative filter paper (faster separation) in medium to large size for best results (Show examples)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11</a:t>
            </a:fld>
            <a:endParaRPr lang="en-US" dirty="0"/>
          </a:p>
        </p:txBody>
      </p:sp>
    </p:spTree>
    <p:extLst>
      <p:ext uri="{BB962C8B-B14F-4D97-AF65-F5344CB8AC3E}">
        <p14:creationId xmlns:p14="http://schemas.microsoft.com/office/powerpoint/2010/main" val="7475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3DAC91E-1835-4602-9E90-C3E8DBFB07F7}" type="slidenum">
              <a:rPr lang="en-US" smtClean="0"/>
              <a:t>12</a:t>
            </a:fld>
            <a:endParaRPr lang="en-US" dirty="0"/>
          </a:p>
        </p:txBody>
      </p:sp>
    </p:spTree>
    <p:extLst>
      <p:ext uri="{BB962C8B-B14F-4D97-AF65-F5344CB8AC3E}">
        <p14:creationId xmlns:p14="http://schemas.microsoft.com/office/powerpoint/2010/main" val="204314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demonstration here.</a:t>
            </a:r>
            <a:r>
              <a:rPr lang="en-US" baseline="0" dirty="0"/>
              <a:t> </a:t>
            </a:r>
          </a:p>
          <a:p>
            <a:r>
              <a:rPr lang="en-US" baseline="0" dirty="0"/>
              <a:t>Please take out your kits and join a group of 4.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Each person Poke a hole in the center of a piece of filter paper.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Place an ink dot from each pen around the center and number them with pencil</a:t>
            </a:r>
          </a:p>
          <a:p>
            <a:r>
              <a:rPr lang="en-US" baseline="0" dirty="0"/>
              <a:t>Cut one of the filter papers into 8 pie-shaped pieces. Each person needs one of these pieces</a:t>
            </a:r>
          </a:p>
          <a:p>
            <a:r>
              <a:rPr lang="en-US" baseline="0" dirty="0"/>
              <a:t>Roll the wedge of filter paper into a cone a insert into the hole of the filter paper. This will be the wick to wick water up to the filter paper disk. </a:t>
            </a:r>
          </a:p>
          <a:p>
            <a:r>
              <a:rPr lang="en-US" baseline="0" dirty="0"/>
              <a:t>Fill the plastic cup about half way with water. You need the wick to reach the water.</a:t>
            </a:r>
          </a:p>
          <a:p>
            <a:r>
              <a:rPr lang="en-US" baseline="0" dirty="0"/>
              <a:t>Place the filter paper with wick on top of the cut. Set aside for about 30 min. We will come back to this later. </a:t>
            </a:r>
          </a:p>
          <a:p>
            <a:endParaRPr lang="en-US" baseline="0" dirty="0"/>
          </a:p>
          <a:p>
            <a:r>
              <a:rPr lang="en-US" baseline="0" dirty="0"/>
              <a:t>You want to make sure your students understand why the pigments separate. Water is a polar molecule, meaning it has a positively charged side and a negatively charged side. </a:t>
            </a:r>
          </a:p>
          <a:p>
            <a:r>
              <a:rPr lang="en-US" baseline="0" dirty="0"/>
              <a:t>The ink pigments also have polarity, although the amount varies between the different pigments and the molecules are different sizes. The filter paper is much less polar than water so pigments that are less polar or not polar will stick to the filter paper and either not move or move slowly.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13</a:t>
            </a:fld>
            <a:endParaRPr lang="en-US" dirty="0"/>
          </a:p>
        </p:txBody>
      </p:sp>
    </p:spTree>
    <p:extLst>
      <p:ext uri="{BB962C8B-B14F-4D97-AF65-F5344CB8AC3E}">
        <p14:creationId xmlns:p14="http://schemas.microsoft.com/office/powerpoint/2010/main" val="273215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Fibers found</a:t>
            </a:r>
            <a:r>
              <a:rPr lang="en-US" baseline="0" dirty="0"/>
              <a:t> at a crime scene are collected and sent for analysis. What does this mean? Fibers are compared to known samples. Appearance, burning, physical properties, chemical properties. Two specific tests are a burn test and a dye affinity test (shown at the right)</a:t>
            </a:r>
          </a:p>
          <a:p>
            <a:endParaRPr lang="en-US" baseline="0" dirty="0"/>
          </a:p>
          <a:p>
            <a:r>
              <a:rPr lang="en-US" baseline="0" dirty="0"/>
              <a:t>HAVE DYE WARM AND TURN ON THE HOTPLATE NOW!!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14</a:t>
            </a:fld>
            <a:endParaRPr lang="en-US" dirty="0"/>
          </a:p>
        </p:txBody>
      </p:sp>
    </p:spTree>
    <p:extLst>
      <p:ext uri="{BB962C8B-B14F-4D97-AF65-F5344CB8AC3E}">
        <p14:creationId xmlns:p14="http://schemas.microsoft.com/office/powerpoint/2010/main" val="377931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a:t>Light a candle in a metal pie plate or other non-flammable container. Hold the fabric sample with tongs and bring it near the flame. If it melts or curls it is a synthetic fabric such as nylon. If it melts, do not try to ignite it. Reduce exposure to fumes by not continuing with the flame test on those fabrics that melt. Ignite fibers that do not melt and drop into the pie plate. Some types of fabric will burn with a steady flame and ignite easily. Some will be difficult to light and flicker or burn slowly. These are likely wool and cotton or linen.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smells of burnt hair the fiber is likely wool. If it smells of burning paper it indicates presence of cotton, rayon or linen.</a:t>
            </a:r>
          </a:p>
          <a:p>
            <a:pPr marL="0" indent="0">
              <a:buNone/>
            </a:pPr>
            <a:endParaRPr lang="en-US" b="0" baseline="0" dirty="0"/>
          </a:p>
          <a:p>
            <a:pPr marL="0" indent="0">
              <a:buNone/>
            </a:pPr>
            <a:endParaRPr lang="en-US" b="1" baseline="0" dirty="0"/>
          </a:p>
          <a:p>
            <a:pPr marL="0" indent="0">
              <a:buNone/>
            </a:pPr>
            <a:r>
              <a:rPr lang="en-US" b="0" baseline="0" dirty="0"/>
              <a:t>	</a:t>
            </a:r>
            <a:endParaRPr lang="en-US" b="1" baseline="0" dirty="0"/>
          </a:p>
        </p:txBody>
      </p:sp>
      <p:sp>
        <p:nvSpPr>
          <p:cNvPr id="4" name="Slide Number Placeholder 3"/>
          <p:cNvSpPr>
            <a:spLocks noGrp="1"/>
          </p:cNvSpPr>
          <p:nvPr>
            <p:ph type="sldNum" sz="quarter" idx="10"/>
          </p:nvPr>
        </p:nvSpPr>
        <p:spPr/>
        <p:txBody>
          <a:bodyPr/>
          <a:lstStyle/>
          <a:p>
            <a:fld id="{03DAC91E-1835-4602-9E90-C3E8DBFB07F7}" type="slidenum">
              <a:rPr lang="en-US" smtClean="0"/>
              <a:t>15</a:t>
            </a:fld>
            <a:endParaRPr lang="en-US" dirty="0"/>
          </a:p>
        </p:txBody>
      </p:sp>
    </p:spTree>
    <p:extLst>
      <p:ext uri="{BB962C8B-B14F-4D97-AF65-F5344CB8AC3E}">
        <p14:creationId xmlns:p14="http://schemas.microsoft.com/office/powerpoint/2010/main" val="263135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baseline="0" dirty="0"/>
          </a:p>
          <a:p>
            <a:pPr marL="0" indent="0">
              <a:buNone/>
            </a:pPr>
            <a:endParaRPr lang="en-US" b="1" baseline="0" dirty="0"/>
          </a:p>
        </p:txBody>
      </p:sp>
      <p:sp>
        <p:nvSpPr>
          <p:cNvPr id="4" name="Slide Number Placeholder 3"/>
          <p:cNvSpPr>
            <a:spLocks noGrp="1"/>
          </p:cNvSpPr>
          <p:nvPr>
            <p:ph type="sldNum" sz="quarter" idx="10"/>
          </p:nvPr>
        </p:nvSpPr>
        <p:spPr/>
        <p:txBody>
          <a:bodyPr/>
          <a:lstStyle/>
          <a:p>
            <a:fld id="{03DAC91E-1835-4602-9E90-C3E8DBFB07F7}" type="slidenum">
              <a:rPr lang="en-US" smtClean="0"/>
              <a:t>16</a:t>
            </a:fld>
            <a:endParaRPr lang="en-US" dirty="0"/>
          </a:p>
        </p:txBody>
      </p:sp>
    </p:spTree>
    <p:extLst>
      <p:ext uri="{BB962C8B-B14F-4D97-AF65-F5344CB8AC3E}">
        <p14:creationId xmlns:p14="http://schemas.microsoft.com/office/powerpoint/2010/main" val="320108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predictions of how dye will adhere to the following materials based on information</a:t>
            </a:r>
            <a:r>
              <a:rPr lang="en-US" baseline="0" dirty="0"/>
              <a:t> from the previous slide. IF time have teachers talk amongst themselves about which ones will do what.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17</a:t>
            </a:fld>
            <a:endParaRPr lang="en-US" dirty="0"/>
          </a:p>
        </p:txBody>
      </p:sp>
    </p:spTree>
    <p:extLst>
      <p:ext uri="{BB962C8B-B14F-4D97-AF65-F5344CB8AC3E}">
        <p14:creationId xmlns:p14="http://schemas.microsoft.com/office/powerpoint/2010/main" val="203478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reinforces</a:t>
            </a:r>
            <a:r>
              <a:rPr lang="en-US" baseline="0" dirty="0"/>
              <a:t> the same physical science concept as the chromatography. Students are investigating how you can get evidence about the behavior and structure of molecules based on the outcomes of a macroscale experiment. Student should be able to apply the concept of molecular interactions to these results. For example Polyester and acetate have few dye binding sites, which are charged locations, than wool and cotton.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18</a:t>
            </a:fld>
            <a:endParaRPr lang="en-US" dirty="0"/>
          </a:p>
        </p:txBody>
      </p:sp>
    </p:spTree>
    <p:extLst>
      <p:ext uri="{BB962C8B-B14F-4D97-AF65-F5344CB8AC3E}">
        <p14:creationId xmlns:p14="http://schemas.microsoft.com/office/powerpoint/2010/main" val="297373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to feature some interesting forensics items in our product line.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19</a:t>
            </a:fld>
            <a:endParaRPr lang="en-US" dirty="0"/>
          </a:p>
        </p:txBody>
      </p:sp>
    </p:spTree>
    <p:extLst>
      <p:ext uri="{BB962C8B-B14F-4D97-AF65-F5344CB8AC3E}">
        <p14:creationId xmlns:p14="http://schemas.microsoft.com/office/powerpoint/2010/main" val="356602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 alone is usually</a:t>
            </a:r>
            <a:r>
              <a:rPr lang="en-US" baseline="0" dirty="0"/>
              <a:t> an elective. Who decides to take it? What is happening to these courses in light of new state standards? Does integration help? Can it? </a:t>
            </a:r>
          </a:p>
          <a:p>
            <a:endParaRPr lang="en-US" dirty="0"/>
          </a:p>
          <a:p>
            <a:r>
              <a:rPr lang="en-US" dirty="0"/>
              <a:t>Interdisciplinary</a:t>
            </a:r>
            <a:r>
              <a:rPr lang="en-US" baseline="0" dirty="0"/>
              <a:t> – Middle level courses are interdisciplinary, especially if going to NGSS where each grade is distinct. Some high schools. IB middle years programs are encouraged to be interdisciplinary. </a:t>
            </a:r>
          </a:p>
          <a:p>
            <a:endParaRPr lang="en-US" baseline="0" dirty="0"/>
          </a:p>
          <a:p>
            <a:r>
              <a:rPr lang="en-US" baseline="0" dirty="0"/>
              <a:t>Stand alone or integrated into units in a traditional sequence. </a:t>
            </a:r>
          </a:p>
          <a:p>
            <a:endParaRPr lang="en-US" baseline="0" dirty="0"/>
          </a:p>
          <a:p>
            <a:r>
              <a:rPr lang="en-US" baseline="0" dirty="0"/>
              <a:t>Any AP or IB teachers doing forensics? AP Environmental Science has a very open structure and lends itself to Forensics in regards to pollution investigations. Any time you bring up environmental laws, you can integrated Forensics. Remember Forensics is the Application of Science to the law.  May be a good fit for AP environmental science. </a:t>
            </a:r>
          </a:p>
          <a:p>
            <a:r>
              <a:rPr lang="en-US" baseline="0" dirty="0"/>
              <a:t>Environmental science is interdisciplinary. </a:t>
            </a:r>
          </a:p>
          <a:p>
            <a:endParaRPr lang="en-US" baseline="0" dirty="0"/>
          </a:p>
          <a:p>
            <a:r>
              <a:rPr lang="en-US" baseline="0" dirty="0"/>
              <a:t>AP and IB environmental science – Pollution is a large percentage of the curriculum. As an environmental science teacher, I taught about environmental policy and law in an integrated IB environmental systems and societies course. Bringing in forensics would be a perfect fit. This can include using water quality kits and applying forensic techniques to collect and analyze water samples. </a:t>
            </a:r>
          </a:p>
          <a:p>
            <a:endParaRPr lang="en-US" baseline="0" dirty="0"/>
          </a:p>
        </p:txBody>
      </p:sp>
      <p:sp>
        <p:nvSpPr>
          <p:cNvPr id="4" name="Slide Number Placeholder 3"/>
          <p:cNvSpPr>
            <a:spLocks noGrp="1"/>
          </p:cNvSpPr>
          <p:nvPr>
            <p:ph type="sldNum" sz="quarter" idx="10"/>
          </p:nvPr>
        </p:nvSpPr>
        <p:spPr/>
        <p:txBody>
          <a:bodyPr/>
          <a:lstStyle/>
          <a:p>
            <a:fld id="{03DAC91E-1835-4602-9E90-C3E8DBFB07F7}" type="slidenum">
              <a:rPr lang="en-US" smtClean="0"/>
              <a:t>2</a:t>
            </a:fld>
            <a:endParaRPr lang="en-US" dirty="0"/>
          </a:p>
        </p:txBody>
      </p:sp>
    </p:spTree>
    <p:extLst>
      <p:ext uri="{BB962C8B-B14F-4D97-AF65-F5344CB8AC3E}">
        <p14:creationId xmlns:p14="http://schemas.microsoft.com/office/powerpoint/2010/main" val="287026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Ballistics</a:t>
            </a:r>
            <a:r>
              <a:rPr lang="en-US" baseline="0" dirty="0"/>
              <a:t> is the study of the flight path of bullets or other projectiles. Bullets and firearms are also examined to determine which gun or gun model may have been used. We will focus specifically on flight path in this scenario. The flight path can be accurately recreated when a bullet enters at least two objects using “stringing”. Stringing involves using string or dowels through the two bullet holes to estimate the trajectory based on angle. If the bullet only enters one object, an estimate can be done using the bullet hole shape. While not as accurate it can either confirm or exclude witness or suspect accounts of the incident. </a:t>
            </a:r>
          </a:p>
          <a:p>
            <a:endParaRPr lang="en-US" baseline="0" dirty="0"/>
          </a:p>
          <a:p>
            <a:r>
              <a:rPr lang="en-US" baseline="0" dirty="0"/>
              <a:t>So, I will show you a potential scenario in which you could use a single entry bullet hole estimation to corroborate an account.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20</a:t>
            </a:fld>
            <a:endParaRPr lang="en-US" dirty="0"/>
          </a:p>
        </p:txBody>
      </p:sp>
    </p:spTree>
    <p:extLst>
      <p:ext uri="{BB962C8B-B14F-4D97-AF65-F5344CB8AC3E}">
        <p14:creationId xmlns:p14="http://schemas.microsoft.com/office/powerpoint/2010/main" val="3255416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notes taken from the on-scene officer about the gun and bullets in a shooting death being investigated as a homicide.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21</a:t>
            </a:fld>
            <a:endParaRPr lang="en-US" dirty="0"/>
          </a:p>
        </p:txBody>
      </p:sp>
    </p:spTree>
    <p:extLst>
      <p:ext uri="{BB962C8B-B14F-4D97-AF65-F5344CB8AC3E}">
        <p14:creationId xmlns:p14="http://schemas.microsoft.com/office/powerpoint/2010/main" val="1803156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a:t>
            </a:r>
            <a:r>
              <a:rPr lang="en-US" baseline="0" dirty="0"/>
              <a:t> any further, you decide it would be a good idea to check out the sketches of the scene to see if Mr. D’s story holds up. Their aren’t any other witnesses and some of the other evidence is going to take a few days to process.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22</a:t>
            </a:fld>
            <a:endParaRPr lang="en-US" dirty="0"/>
          </a:p>
        </p:txBody>
      </p:sp>
    </p:spTree>
    <p:extLst>
      <p:ext uri="{BB962C8B-B14F-4D97-AF65-F5344CB8AC3E}">
        <p14:creationId xmlns:p14="http://schemas.microsoft.com/office/powerpoint/2010/main" val="202461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this information, detectives checked</a:t>
            </a:r>
            <a:r>
              <a:rPr lang="en-US" baseline="0" dirty="0"/>
              <a:t> the preliminary sketch of the scene from the investigator showing the location of the bullet hole and the three bullet casings.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did Mr. D say was happening when the bullet hole was made? Could that bullet hole be in that location considering where the casing are? With only one entry point, we will have to do some fancy math to see if Mr. D’s story holds up. Looking through the file you notice a close-up of the bullet hole with measurements. Ok, let’s see if Mr. D is telling the truth about the scuffle with victim.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23</a:t>
            </a:fld>
            <a:endParaRPr lang="en-US" dirty="0"/>
          </a:p>
        </p:txBody>
      </p:sp>
    </p:spTree>
    <p:extLst>
      <p:ext uri="{BB962C8B-B14F-4D97-AF65-F5344CB8AC3E}">
        <p14:creationId xmlns:p14="http://schemas.microsoft.com/office/powerpoint/2010/main" val="1975248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file, you find photographs and this sketch showing the dimensions of the bullet hole. From the photographs, you can see that the bullet was shot from below, creating this elliptical hole in the wall. </a:t>
            </a:r>
          </a:p>
          <a:p>
            <a:endParaRPr lang="en-US" baseline="0" dirty="0"/>
          </a:p>
          <a:p>
            <a:r>
              <a:rPr lang="en-US" baseline="0" dirty="0"/>
              <a:t>Your goal is to determine the angle at which the bullet struck the wall. Since the room is small, you get to assume the bullet was not effected by gravity. So, the angle that the bullet struck the wall and the angle at which the gun fired the bullet will make up two angle of a right triangle. </a:t>
            </a:r>
          </a:p>
          <a:p>
            <a:endParaRPr lang="en-US" baseline="0" dirty="0"/>
          </a:p>
          <a:p>
            <a:r>
              <a:rPr lang="en-US" baseline="0" dirty="0"/>
              <a:t>First we will find the impact angle. This one is tricky to understand because you have to know a little bit about the behavior of the bullet and how it ends up making the ellipse in the wall. The width of the bullet hole, also called the minor </a:t>
            </a:r>
            <a:r>
              <a:rPr lang="en-US" baseline="0" dirty="0" err="1"/>
              <a:t>aixs</a:t>
            </a:r>
            <a:r>
              <a:rPr lang="en-US" baseline="0" dirty="0"/>
              <a:t>, is equal to the width of the bullet. The height of the bullet hole, also called the major axis is not the same as the width because of the angle of the bullet. </a:t>
            </a:r>
          </a:p>
        </p:txBody>
      </p:sp>
      <p:sp>
        <p:nvSpPr>
          <p:cNvPr id="4" name="Slide Number Placeholder 3"/>
          <p:cNvSpPr>
            <a:spLocks noGrp="1"/>
          </p:cNvSpPr>
          <p:nvPr>
            <p:ph type="sldNum" sz="quarter" idx="10"/>
          </p:nvPr>
        </p:nvSpPr>
        <p:spPr/>
        <p:txBody>
          <a:bodyPr/>
          <a:lstStyle/>
          <a:p>
            <a:fld id="{03DAC91E-1835-4602-9E90-C3E8DBFB07F7}" type="slidenum">
              <a:rPr lang="en-US" smtClean="0"/>
              <a:t>24</a:t>
            </a:fld>
            <a:endParaRPr lang="en-US" dirty="0"/>
          </a:p>
        </p:txBody>
      </p:sp>
    </p:spTree>
    <p:extLst>
      <p:ext uri="{BB962C8B-B14F-4D97-AF65-F5344CB8AC3E}">
        <p14:creationId xmlns:p14="http://schemas.microsoft.com/office/powerpoint/2010/main" val="273704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look at the hole, we notice that the shape is an ellipse. An ellipse has two axes. The minor axis and the major axis. We can relate these two measurements to another angle formed between the diameter of the bullet and the length of the hole in the wall. Connect these to form a right triangle. In this case we know the measurements for one leg of the triangle and the hypotenuse. We can use the Sin function to determine the impact angle. </a:t>
            </a:r>
            <a:endParaRPr lang="en-US" dirty="0"/>
          </a:p>
          <a:p>
            <a:r>
              <a:rPr lang="en-US" dirty="0"/>
              <a:t>Go over items in the kit. The bullets,</a:t>
            </a:r>
            <a:r>
              <a:rPr lang="en-US" baseline="0" dirty="0"/>
              <a:t> footprints, </a:t>
            </a:r>
            <a:r>
              <a:rPr lang="en-US" baseline="0" dirty="0" err="1"/>
              <a:t>etc</a:t>
            </a:r>
            <a:r>
              <a:rPr lang="en-US" baseline="0" dirty="0"/>
              <a:t> are used to calculate the height of the shooter.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25</a:t>
            </a:fld>
            <a:endParaRPr lang="en-US" dirty="0"/>
          </a:p>
        </p:txBody>
      </p:sp>
    </p:spTree>
    <p:extLst>
      <p:ext uri="{BB962C8B-B14F-4D97-AF65-F5344CB8AC3E}">
        <p14:creationId xmlns:p14="http://schemas.microsoft.com/office/powerpoint/2010/main" val="410741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26</a:t>
            </a:fld>
            <a:endParaRPr lang="en-US" dirty="0"/>
          </a:p>
        </p:txBody>
      </p:sp>
    </p:spTree>
    <p:extLst>
      <p:ext uri="{BB962C8B-B14F-4D97-AF65-F5344CB8AC3E}">
        <p14:creationId xmlns:p14="http://schemas.microsoft.com/office/powerpoint/2010/main" val="352951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Side b can be estimated based on the shell casing and body. It’s helpful to think about the furthest away the gun could have been. In this case, 60 inches would be the furthest</a:t>
            </a:r>
            <a:r>
              <a:rPr lang="en-US" baseline="0" dirty="0"/>
              <a:t> that can be anticipated. It was likely closer. </a:t>
            </a:r>
            <a:endParaRPr lang="en-US" dirty="0"/>
          </a:p>
          <a:p>
            <a:endParaRPr lang="en-US"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27</a:t>
            </a:fld>
            <a:endParaRPr lang="en-US" dirty="0"/>
          </a:p>
        </p:txBody>
      </p:sp>
    </p:spTree>
    <p:extLst>
      <p:ext uri="{BB962C8B-B14F-4D97-AF65-F5344CB8AC3E}">
        <p14:creationId xmlns:p14="http://schemas.microsoft.com/office/powerpoint/2010/main" val="766234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AC91E-1835-4602-9E90-C3E8DBFB07F7}" type="slidenum">
              <a:rPr lang="en-US" smtClean="0"/>
              <a:t>28</a:t>
            </a:fld>
            <a:endParaRPr lang="en-US" dirty="0"/>
          </a:p>
        </p:txBody>
      </p:sp>
    </p:spTree>
    <p:extLst>
      <p:ext uri="{BB962C8B-B14F-4D97-AF65-F5344CB8AC3E}">
        <p14:creationId xmlns:p14="http://schemas.microsoft.com/office/powerpoint/2010/main" val="461064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use the tangent of the angle of elevation and length of the adjacent side, which is estimated to be a maximum of 60 inches from the wall.  This will give us the vertical distance between the gun and the bullet hole. </a:t>
            </a:r>
          </a:p>
          <a:p>
            <a:endParaRPr lang="en-US" baseline="0" dirty="0"/>
          </a:p>
          <a:p>
            <a:r>
              <a:rPr lang="en-US" baseline="0" dirty="0"/>
              <a:t>This means the gun was about 64 inches below the bullet hole when it was shot. Could the suspect have been wrestling on the ground when the gun went off? </a:t>
            </a:r>
          </a:p>
          <a:p>
            <a:endParaRPr lang="en-US" baseline="0" dirty="0"/>
          </a:p>
        </p:txBody>
      </p:sp>
      <p:sp>
        <p:nvSpPr>
          <p:cNvPr id="4" name="Slide Number Placeholder 3"/>
          <p:cNvSpPr>
            <a:spLocks noGrp="1"/>
          </p:cNvSpPr>
          <p:nvPr>
            <p:ph type="sldNum" sz="quarter" idx="10"/>
          </p:nvPr>
        </p:nvSpPr>
        <p:spPr/>
        <p:txBody>
          <a:bodyPr/>
          <a:lstStyle/>
          <a:p>
            <a:fld id="{03DAC91E-1835-4602-9E90-C3E8DBFB07F7}" type="slidenum">
              <a:rPr lang="en-US" smtClean="0"/>
              <a:t>29</a:t>
            </a:fld>
            <a:endParaRPr lang="en-US" dirty="0"/>
          </a:p>
        </p:txBody>
      </p:sp>
    </p:spTree>
    <p:extLst>
      <p:ext uri="{BB962C8B-B14F-4D97-AF65-F5344CB8AC3E}">
        <p14:creationId xmlns:p14="http://schemas.microsoft.com/office/powerpoint/2010/main" val="318232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practices teach</a:t>
            </a:r>
            <a:r>
              <a:rPr lang="en-US" baseline="0" dirty="0"/>
              <a:t> kids how to do science and forensics courses are all about doing science to reach a valid conclusion. </a:t>
            </a:r>
            <a:endParaRPr lang="en-US" dirty="0"/>
          </a:p>
          <a:p>
            <a:pPr lvl="1"/>
            <a:endParaRPr lang="en-US" dirty="0"/>
          </a:p>
          <a:p>
            <a:pPr lvl="1"/>
            <a:r>
              <a:rPr lang="en-US" dirty="0"/>
              <a:t>1</a:t>
            </a:r>
            <a:r>
              <a:rPr lang="en-US" baseline="30000" dirty="0"/>
              <a:t>st</a:t>
            </a:r>
            <a:r>
              <a:rPr lang="en-US" dirty="0"/>
              <a:t> -Evaluate the premise of findings or interpretation of a data set. This can be used to look at the validity</a:t>
            </a:r>
            <a:r>
              <a:rPr lang="en-US" baseline="0" dirty="0"/>
              <a:t> of forensic evidence. What it can and cannot prove. How do you do this in your courses.  </a:t>
            </a:r>
            <a:r>
              <a:rPr lang="en-US" dirty="0"/>
              <a:t>Define a design problem and develop processes and criteria with social or environmental considerations. While typically</a:t>
            </a:r>
            <a:r>
              <a:rPr lang="en-US" baseline="0" dirty="0"/>
              <a:t> this is thought of an engineering prompt, it is a great fit for forensics. The law is all about social considerations and modifying the social constructs of a society.</a:t>
            </a:r>
            <a:endParaRPr lang="en-US" dirty="0"/>
          </a:p>
          <a:p>
            <a:pPr lvl="1"/>
            <a:r>
              <a:rPr lang="en-US" dirty="0"/>
              <a:t>2</a:t>
            </a:r>
            <a:r>
              <a:rPr lang="en-US" baseline="30000" dirty="0"/>
              <a:t>nd</a:t>
            </a:r>
            <a:r>
              <a:rPr lang="en-US" dirty="0"/>
              <a:t> – Model crime</a:t>
            </a:r>
            <a:r>
              <a:rPr lang="en-US" baseline="0" dirty="0"/>
              <a:t> scenes to explain crimes using data collected – Bullet hole analysis, blood spatter data, fiber, etc. </a:t>
            </a:r>
          </a:p>
          <a:p>
            <a:pPr lvl="1"/>
            <a:r>
              <a:rPr lang="en-US" baseline="0" dirty="0"/>
              <a:t>3</a:t>
            </a:r>
            <a:r>
              <a:rPr lang="en-US" baseline="30000" dirty="0"/>
              <a:t>rd</a:t>
            </a:r>
            <a:r>
              <a:rPr lang="en-US" baseline="0" dirty="0"/>
              <a:t> – Recreating the conditions of the crime scene allows students to collect repetitive data sets to see if their claim fits the data from the model.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4</a:t>
            </a:r>
            <a:r>
              <a:rPr lang="en-US" baseline="30000" dirty="0"/>
              <a:t>th</a:t>
            </a:r>
            <a:r>
              <a:rPr lang="en-US" baseline="0" dirty="0"/>
              <a:t> – Qualitative analysis, quantitative analysis. Being able to use evidence to exclude suspects vs. to implicate suspects.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dirty="0"/>
              <a:t>Use Claims – Evidence – Reasoning to defend findings. Apply statistics to the data to evaluate the significance of the findings</a:t>
            </a:r>
            <a:r>
              <a:rPr lang="en-US" baseline="0" dirty="0"/>
              <a:t>. Evaluate the reliability of the evidence to reason a conclusion.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5</a:t>
            </a:r>
            <a:r>
              <a:rPr lang="en-US" baseline="30000" dirty="0"/>
              <a:t>th</a:t>
            </a:r>
            <a:r>
              <a:rPr lang="en-US" baseline="0" dirty="0"/>
              <a:t> – Today we will look at bullet hole analysis, which uses geometry and trigonometry to recreate the position of the shooter. Measuring and comparing quantitative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6</a:t>
            </a:r>
            <a:r>
              <a:rPr lang="en-US" baseline="30000" dirty="0"/>
              <a:t>th</a:t>
            </a:r>
            <a:r>
              <a:rPr lang="en-US" baseline="0" dirty="0"/>
              <a:t>: How good is the evidence? Is it good enough to convict? Is it good enough to assign blame or culpability? To what extent does the evidence support or refute the claim? This is when kids learn to reason. By bringing in some arguments of validity of the evidence, see if students can devise new ways to test or new evidence to collect from a crime scene that hasn’t been done before.  This practice includes having students design solutions to real world problems. Generally, we think of this as an engineering solution that should be built. However, it can also be a better way to analyze crime science evidence.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a:t>The 7</a:t>
            </a:r>
            <a:r>
              <a:rPr lang="en-US" baseline="30000" dirty="0"/>
              <a:t>th</a:t>
            </a:r>
            <a:r>
              <a:rPr lang="en-US" baseline="0" dirty="0"/>
              <a:t> practice is ideal for a Forensics unit or course. Hold a mock trial. Have students convince the DA (you) to bring charges or approve a warrant. Have students file mock law suits claiming environmental harm. What additional evidence is needed to clear up contradictions or conflicting analysis of the evidence? Defend a claim based on student-generated evidence. </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a:t>
            </a:fld>
            <a:endParaRPr lang="en-US" dirty="0"/>
          </a:p>
        </p:txBody>
      </p:sp>
    </p:spTree>
    <p:extLst>
      <p:ext uri="{BB962C8B-B14F-4D97-AF65-F5344CB8AC3E}">
        <p14:creationId xmlns:p14="http://schemas.microsoft.com/office/powerpoint/2010/main" val="4071950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gun was at least 52 inches from the ground when it discharged. That is 4 </a:t>
            </a:r>
            <a:r>
              <a:rPr lang="en-US" baseline="0" dirty="0" err="1"/>
              <a:t>ft</a:t>
            </a:r>
            <a:r>
              <a:rPr lang="en-US" baseline="0" dirty="0"/>
              <a:t>, 4 inches. Mr. D is probably not telling the truth. Once other evidence comes back about the gun powder residue, blood splatter analysis and other things taken from the scene, they may have a clearer picture of what exactly happened.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30</a:t>
            </a:fld>
            <a:endParaRPr lang="en-US" dirty="0"/>
          </a:p>
        </p:txBody>
      </p:sp>
    </p:spTree>
    <p:extLst>
      <p:ext uri="{BB962C8B-B14F-4D97-AF65-F5344CB8AC3E}">
        <p14:creationId xmlns:p14="http://schemas.microsoft.com/office/powerpoint/2010/main" val="423282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31</a:t>
            </a:fld>
            <a:endParaRPr lang="en-US" dirty="0"/>
          </a:p>
        </p:txBody>
      </p:sp>
    </p:spTree>
    <p:extLst>
      <p:ext uri="{BB962C8B-B14F-4D97-AF65-F5344CB8AC3E}">
        <p14:creationId xmlns:p14="http://schemas.microsoft.com/office/powerpoint/2010/main" val="503760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32</a:t>
            </a:fld>
            <a:endParaRPr lang="en-US" dirty="0"/>
          </a:p>
        </p:txBody>
      </p:sp>
    </p:spTree>
    <p:extLst>
      <p:ext uri="{BB962C8B-B14F-4D97-AF65-F5344CB8AC3E}">
        <p14:creationId xmlns:p14="http://schemas.microsoft.com/office/powerpoint/2010/main" val="3319820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 CF8627 for scientific details/explanation. Luminescent blood detection spray is a proprietary mixture containing base resulting in an alkaline pH, when mixed with hydrogen peroxide (oxidizing agent) it will glow when in contact with blood because of the blood’s iron content.</a:t>
            </a:r>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33</a:t>
            </a:fld>
            <a:endParaRPr lang="en-US" dirty="0"/>
          </a:p>
        </p:txBody>
      </p:sp>
    </p:spTree>
    <p:extLst>
      <p:ext uri="{BB962C8B-B14F-4D97-AF65-F5344CB8AC3E}">
        <p14:creationId xmlns:p14="http://schemas.microsoft.com/office/powerpoint/2010/main" val="882315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a:t>
            </a:r>
            <a:r>
              <a:rPr lang="en-US" baseline="0" dirty="0"/>
              <a:t> students to remove their chromatogram from the water. Go over results.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34</a:t>
            </a:fld>
            <a:endParaRPr lang="en-US" dirty="0"/>
          </a:p>
        </p:txBody>
      </p:sp>
    </p:spTree>
    <p:extLst>
      <p:ext uri="{BB962C8B-B14F-4D97-AF65-F5344CB8AC3E}">
        <p14:creationId xmlns:p14="http://schemas.microsoft.com/office/powerpoint/2010/main" val="255989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AC91E-1835-4602-9E90-C3E8DBFB07F7}" type="slidenum">
              <a:rPr lang="en-US" smtClean="0"/>
              <a:t>35</a:t>
            </a:fld>
            <a:endParaRPr lang="en-US" dirty="0"/>
          </a:p>
        </p:txBody>
      </p:sp>
    </p:spTree>
    <p:extLst>
      <p:ext uri="{BB962C8B-B14F-4D97-AF65-F5344CB8AC3E}">
        <p14:creationId xmlns:p14="http://schemas.microsoft.com/office/powerpoint/2010/main" val="182680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4</a:t>
            </a:fld>
            <a:endParaRPr lang="en-US" dirty="0"/>
          </a:p>
        </p:txBody>
      </p:sp>
    </p:spTree>
    <p:extLst>
      <p:ext uri="{BB962C8B-B14F-4D97-AF65-F5344CB8AC3E}">
        <p14:creationId xmlns:p14="http://schemas.microsoft.com/office/powerpoint/2010/main" val="263160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r>
              <a:rPr lang="en-US" dirty="0"/>
              <a:t>When teachers use cases based</a:t>
            </a:r>
            <a:r>
              <a:rPr lang="en-US" baseline="0" dirty="0"/>
              <a:t> on real disputes or crimes, integration of biology, chemistry, math and physics will happen. Students are able to understand the complexity of analysis. </a:t>
            </a:r>
          </a:p>
          <a:p>
            <a:r>
              <a:rPr lang="en-US" baseline="0" dirty="0"/>
              <a:t>One example is NGSS CCC such as patterns can be used to understand cause and effect relationships concerning gun shot reconstruction or ballistics information. The separation of pigments using chromatography relies on the repeatability of the pattern of separation and the recognition that the properties of molecules cause the pigments to separate in the ways that they do. </a:t>
            </a: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5</a:t>
            </a:fld>
            <a:endParaRPr lang="en-US" dirty="0"/>
          </a:p>
        </p:txBody>
      </p:sp>
    </p:spTree>
    <p:extLst>
      <p:ext uri="{BB962C8B-B14F-4D97-AF65-F5344CB8AC3E}">
        <p14:creationId xmlns:p14="http://schemas.microsoft.com/office/powerpoint/2010/main" val="279826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6</a:t>
            </a:fld>
            <a:endParaRPr lang="en-US" dirty="0"/>
          </a:p>
        </p:txBody>
      </p:sp>
    </p:spTree>
    <p:extLst>
      <p:ext uri="{BB962C8B-B14F-4D97-AF65-F5344CB8AC3E}">
        <p14:creationId xmlns:p14="http://schemas.microsoft.com/office/powerpoint/2010/main" val="10988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7</a:t>
            </a:fld>
            <a:endParaRPr lang="en-US" dirty="0"/>
          </a:p>
        </p:txBody>
      </p:sp>
    </p:spTree>
    <p:extLst>
      <p:ext uri="{BB962C8B-B14F-4D97-AF65-F5344CB8AC3E}">
        <p14:creationId xmlns:p14="http://schemas.microsoft.com/office/powerpoint/2010/main" val="294253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906463"/>
            <a:ext cx="5578475" cy="3138487"/>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8</a:t>
            </a:fld>
            <a:endParaRPr lang="en-US" dirty="0"/>
          </a:p>
        </p:txBody>
      </p:sp>
    </p:spTree>
    <p:extLst>
      <p:ext uri="{BB962C8B-B14F-4D97-AF65-F5344CB8AC3E}">
        <p14:creationId xmlns:p14="http://schemas.microsoft.com/office/powerpoint/2010/main" val="22139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START</a:t>
            </a:r>
            <a:r>
              <a:rPr lang="en-US" sz="1200" b="1" baseline="0" dirty="0"/>
              <a:t> FOOTWEAR IMPRESSION HERE!!! Pass around the samples. Get a volunteer (ask ahead of time when people are first coming in.) </a:t>
            </a:r>
            <a:endParaRPr lang="en-US" sz="1200" b="1" dirty="0"/>
          </a:p>
          <a:p>
            <a:endParaRPr lang="en-US" dirty="0"/>
          </a:p>
        </p:txBody>
      </p:sp>
      <p:sp>
        <p:nvSpPr>
          <p:cNvPr id="4" name="Slide Number Placeholder 3"/>
          <p:cNvSpPr>
            <a:spLocks noGrp="1"/>
          </p:cNvSpPr>
          <p:nvPr>
            <p:ph type="sldNum" sz="quarter" idx="10"/>
          </p:nvPr>
        </p:nvSpPr>
        <p:spPr/>
        <p:txBody>
          <a:bodyPr/>
          <a:lstStyle/>
          <a:p>
            <a:fld id="{03DAC91E-1835-4602-9E90-C3E8DBFB07F7}" type="slidenum">
              <a:rPr lang="en-US" smtClean="0"/>
              <a:t>9</a:t>
            </a:fld>
            <a:endParaRPr lang="en-US" dirty="0"/>
          </a:p>
        </p:txBody>
      </p:sp>
    </p:spTree>
    <p:extLst>
      <p:ext uri="{BB962C8B-B14F-4D97-AF65-F5344CB8AC3E}">
        <p14:creationId xmlns:p14="http://schemas.microsoft.com/office/powerpoint/2010/main" val="166267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1267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15574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363950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92400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388255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4982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255572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153496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419124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345773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4B669-DDAB-44D7-9EAA-BE117140C243}" type="datetimeFigureOut">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2C3A1-7B42-4104-A1ED-37822E8EC063}" type="slidenum">
              <a:rPr lang="en-US" smtClean="0"/>
              <a:t>‹#›</a:t>
            </a:fld>
            <a:endParaRPr lang="en-US" dirty="0"/>
          </a:p>
        </p:txBody>
      </p:sp>
    </p:spTree>
    <p:extLst>
      <p:ext uri="{BB962C8B-B14F-4D97-AF65-F5344CB8AC3E}">
        <p14:creationId xmlns:p14="http://schemas.microsoft.com/office/powerpoint/2010/main" val="303445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4B669-DDAB-44D7-9EAA-BE117140C243}" type="datetimeFigureOut">
              <a:rPr lang="en-US" smtClean="0"/>
              <a:t>11/9/2016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2C3A1-7B42-4104-A1ED-37822E8EC063}" type="slidenum">
              <a:rPr lang="en-US" smtClean="0"/>
              <a:t>‹#›</a:t>
            </a:fld>
            <a:endParaRPr lang="en-US" dirty="0"/>
          </a:p>
        </p:txBody>
      </p:sp>
    </p:spTree>
    <p:extLst>
      <p:ext uri="{BB962C8B-B14F-4D97-AF65-F5344CB8AC3E}">
        <p14:creationId xmlns:p14="http://schemas.microsoft.com/office/powerpoint/2010/main" val="397723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flinn@flinnsci.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73531" y="2725617"/>
            <a:ext cx="9818470" cy="1598361"/>
          </a:xfrm>
          <a:prstGeom prst="rect">
            <a:avLst/>
          </a:prstGeom>
          <a:solidFill>
            <a:schemeClr val="accent6">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2433950" cy="6919840"/>
          </a:xfrm>
          <a:prstGeom prst="rect">
            <a:avLst/>
          </a:prstGeom>
        </p:spPr>
      </p:pic>
      <p:sp>
        <p:nvSpPr>
          <p:cNvPr id="2" name="Title 1"/>
          <p:cNvSpPr>
            <a:spLocks noGrp="1"/>
          </p:cNvSpPr>
          <p:nvPr>
            <p:ph type="ctrTitle"/>
          </p:nvPr>
        </p:nvSpPr>
        <p:spPr>
          <a:xfrm>
            <a:off x="2373529" y="2302988"/>
            <a:ext cx="9818469" cy="1385597"/>
          </a:xfrm>
        </p:spPr>
        <p:txBody>
          <a:bodyPr>
            <a:normAutofit/>
          </a:bodyPr>
          <a:lstStyle/>
          <a:p>
            <a:r>
              <a:rPr lang="en-US" sz="6600" b="1" dirty="0">
                <a:latin typeface="Dotum" panose="020B0600000101010101" pitchFamily="34" charset="-127"/>
                <a:ea typeface="Dotum" panose="020B0600000101010101" pitchFamily="34" charset="-127"/>
                <a:cs typeface="Verdana" panose="020B0604030504040204" pitchFamily="34" charset="0"/>
              </a:rPr>
              <a:t>Investigating Forensics</a:t>
            </a:r>
          </a:p>
        </p:txBody>
      </p:sp>
      <p:sp>
        <p:nvSpPr>
          <p:cNvPr id="3" name="Subtitle 2"/>
          <p:cNvSpPr>
            <a:spLocks noGrp="1"/>
          </p:cNvSpPr>
          <p:nvPr>
            <p:ph type="subTitle" idx="1"/>
          </p:nvPr>
        </p:nvSpPr>
        <p:spPr>
          <a:xfrm>
            <a:off x="2373531" y="4920587"/>
            <a:ext cx="9285069" cy="1655762"/>
          </a:xfrm>
        </p:spPr>
        <p:txBody>
          <a:bodyPr>
            <a:normAutofit/>
          </a:bodyPr>
          <a:lstStyle/>
          <a:p>
            <a:pPr algn="r"/>
            <a:r>
              <a:rPr lang="en-US" sz="2800" b="1" dirty="0">
                <a:latin typeface="Dotum" panose="020B0600000101010101" pitchFamily="34" charset="-127"/>
                <a:ea typeface="Dotum" panose="020B0600000101010101" pitchFamily="34" charset="-127"/>
              </a:rPr>
              <a:t>with </a:t>
            </a:r>
          </a:p>
          <a:p>
            <a:pPr algn="r"/>
            <a:r>
              <a:rPr lang="en-US" sz="2800" b="1" dirty="0">
                <a:latin typeface="Dotum" panose="020B0600000101010101" pitchFamily="34" charset="-127"/>
                <a:ea typeface="Dotum" panose="020B0600000101010101" pitchFamily="34" charset="-127"/>
              </a:rPr>
              <a:t>Meg Griffith</a:t>
            </a:r>
          </a:p>
          <a:p>
            <a:pPr algn="r"/>
            <a:r>
              <a:rPr lang="en-US" sz="2800" b="1" dirty="0">
                <a:latin typeface="Dotum" panose="020B0600000101010101" pitchFamily="34" charset="-127"/>
                <a:ea typeface="Dotum" panose="020B0600000101010101" pitchFamily="34" charset="-127"/>
              </a:rPr>
              <a:t>Staff Scientist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900" y="662628"/>
            <a:ext cx="3469729" cy="1358362"/>
          </a:xfrm>
          <a:prstGeom prst="rect">
            <a:avLst/>
          </a:prstGeom>
        </p:spPr>
      </p:pic>
      <p:sp>
        <p:nvSpPr>
          <p:cNvPr id="5" name="TextBox 4"/>
          <p:cNvSpPr txBox="1"/>
          <p:nvPr/>
        </p:nvSpPr>
        <p:spPr>
          <a:xfrm>
            <a:off x="4075603" y="3678195"/>
            <a:ext cx="6414320" cy="584775"/>
          </a:xfrm>
          <a:prstGeom prst="rect">
            <a:avLst/>
          </a:prstGeom>
          <a:noFill/>
        </p:spPr>
        <p:txBody>
          <a:bodyPr wrap="none" rtlCol="0">
            <a:spAutoFit/>
          </a:bodyPr>
          <a:lstStyle/>
          <a:p>
            <a:r>
              <a:rPr lang="en-US" sz="3200" dirty="0"/>
              <a:t>The Application of Science to the Law</a:t>
            </a:r>
          </a:p>
        </p:txBody>
      </p:sp>
    </p:spTree>
    <p:extLst>
      <p:ext uri="{BB962C8B-B14F-4D97-AF65-F5344CB8AC3E}">
        <p14:creationId xmlns:p14="http://schemas.microsoft.com/office/powerpoint/2010/main" val="279762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8517"/>
            <a:ext cx="12192000" cy="957383"/>
          </a:xfrm>
          <a:prstGeom prst="rect">
            <a:avLst/>
          </a:prstGeom>
          <a:solidFill>
            <a:schemeClr val="accent6">
              <a:lumMod val="60000"/>
              <a:lumOff val="4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65125"/>
            <a:ext cx="12192000" cy="1325563"/>
          </a:xfrm>
        </p:spPr>
        <p:txBody>
          <a:bodyPr>
            <a:normAutofit/>
          </a:bodyPr>
          <a:lstStyle/>
          <a:p>
            <a:pPr algn="ctr"/>
            <a:r>
              <a:rPr lang="en-US" sz="4000" b="1" dirty="0">
                <a:latin typeface="Dotum" panose="020B0600000101010101" pitchFamily="34" charset="-127"/>
                <a:ea typeface="Dotum" panose="020B0600000101010101" pitchFamily="34" charset="-127"/>
              </a:rPr>
              <a:t>Practice Footwear Impressions Using BioFoam</a:t>
            </a:r>
            <a:r>
              <a:rPr lang="en-US" sz="4000" b="1" baseline="32000" dirty="0">
                <a:latin typeface="Dotum" panose="020B0600000101010101" pitchFamily="34" charset="-127"/>
                <a:ea typeface="Dotum" panose="020B0600000101010101" pitchFamily="34" charset="-127"/>
              </a:rPr>
              <a:t>®</a:t>
            </a:r>
          </a:p>
        </p:txBody>
      </p:sp>
      <p:sp>
        <p:nvSpPr>
          <p:cNvPr id="3" name="Content Placeholder 2"/>
          <p:cNvSpPr>
            <a:spLocks noGrp="1"/>
          </p:cNvSpPr>
          <p:nvPr>
            <p:ph sz="half" idx="1"/>
          </p:nvPr>
        </p:nvSpPr>
        <p:spPr>
          <a:xfrm>
            <a:off x="319489" y="1854079"/>
            <a:ext cx="6629951" cy="3081478"/>
          </a:xfrm>
          <a:solidFill>
            <a:schemeClr val="accent6">
              <a:lumMod val="60000"/>
              <a:lumOff val="40000"/>
              <a:alpha val="85000"/>
            </a:schemeClr>
          </a:solidFill>
          <a:effectLst>
            <a:softEdge rad="63500"/>
          </a:effectLst>
        </p:spPr>
        <p:txBody>
          <a:bodyPr>
            <a:normAutofit/>
          </a:bodyPr>
          <a:lstStyle/>
          <a:p>
            <a:pPr marL="0" indent="0">
              <a:buNone/>
            </a:pPr>
            <a:r>
              <a:rPr lang="en-US" sz="3200" dirty="0"/>
              <a:t>Footwear impression analysis teaches:</a:t>
            </a:r>
          </a:p>
          <a:p>
            <a:r>
              <a:rPr lang="en-US" sz="3200" dirty="0"/>
              <a:t>Pattern recognition</a:t>
            </a:r>
          </a:p>
          <a:p>
            <a:r>
              <a:rPr lang="en-US" sz="3200" dirty="0"/>
              <a:t>Attention to detail</a:t>
            </a:r>
          </a:p>
          <a:p>
            <a:r>
              <a:rPr lang="en-US" sz="3200" dirty="0"/>
              <a:t>Qualitative analysis</a:t>
            </a:r>
          </a:p>
          <a:p>
            <a:r>
              <a:rPr lang="en-US" sz="3200" dirty="0"/>
              <a:t>Argument from evidence</a:t>
            </a:r>
          </a:p>
          <a:p>
            <a:pPr marL="0" indent="0">
              <a:buNone/>
            </a:pPr>
            <a:endParaRPr lang="en-US" dirty="0"/>
          </a:p>
        </p:txBody>
      </p:sp>
      <p:pic>
        <p:nvPicPr>
          <p:cNvPr id="7" name="Picture 2" descr="http://www.flinnsci.com/store/catalogCategoryThumbnails/AP7755_2ca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365" y="2041367"/>
            <a:ext cx="4705653" cy="376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1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8517"/>
            <a:ext cx="12192000" cy="957383"/>
          </a:xfrm>
          <a:prstGeom prst="rect">
            <a:avLst/>
          </a:prstGeom>
          <a:solidFill>
            <a:schemeClr val="accent6">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1997" y="1690688"/>
            <a:ext cx="6827270" cy="2635459"/>
          </a:xfrm>
          <a:prstGeom prst="rect">
            <a:avLst/>
          </a:prstGeom>
          <a:solidFill>
            <a:schemeClr val="accent6">
              <a:lumMod val="60000"/>
              <a:lumOff val="40000"/>
              <a:alpha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latin typeface="Dotum" panose="020B0600000101010101" pitchFamily="34" charset="-127"/>
                <a:ea typeface="Dotum" panose="020B0600000101010101" pitchFamily="34" charset="-127"/>
              </a:rPr>
              <a:t>Ink Identification using Chromatography</a:t>
            </a:r>
          </a:p>
        </p:txBody>
      </p:sp>
      <p:sp>
        <p:nvSpPr>
          <p:cNvPr id="3" name="Content Placeholder 2"/>
          <p:cNvSpPr>
            <a:spLocks noGrp="1"/>
          </p:cNvSpPr>
          <p:nvPr>
            <p:ph sz="half" idx="1"/>
          </p:nvPr>
        </p:nvSpPr>
        <p:spPr>
          <a:xfrm>
            <a:off x="685098" y="1837701"/>
            <a:ext cx="7051274" cy="2275088"/>
          </a:xfrm>
        </p:spPr>
        <p:txBody>
          <a:bodyPr>
            <a:normAutofit fontScale="92500" lnSpcReduction="20000"/>
          </a:bodyPr>
          <a:lstStyle/>
          <a:p>
            <a:r>
              <a:rPr lang="en-US" sz="3200" dirty="0"/>
              <a:t>Radial chromatography </a:t>
            </a:r>
          </a:p>
          <a:p>
            <a:r>
              <a:rPr lang="en-US" sz="3200" dirty="0"/>
              <a:t>Separate compounds for identification.</a:t>
            </a:r>
          </a:p>
          <a:p>
            <a:r>
              <a:rPr lang="en-US" sz="3200" dirty="0"/>
              <a:t>Easy, fun and uses no organic solvents. </a:t>
            </a:r>
          </a:p>
          <a:p>
            <a:r>
              <a:rPr lang="en-US" sz="3200" dirty="0"/>
              <a:t>Adsorbent is filter paper</a:t>
            </a:r>
          </a:p>
          <a:p>
            <a:r>
              <a:rPr lang="en-US" sz="3200" dirty="0"/>
              <a:t>Eluent is water.</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1997" y="4530935"/>
            <a:ext cx="5181600" cy="2279904"/>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613" t="51892" r="55991" b="16577"/>
          <a:stretch/>
        </p:blipFill>
        <p:spPr>
          <a:xfrm>
            <a:off x="8042575" y="1690688"/>
            <a:ext cx="3770530" cy="3266549"/>
          </a:xfrm>
          <a:prstGeom prst="rect">
            <a:avLst/>
          </a:prstGeom>
        </p:spPr>
      </p:pic>
    </p:spTree>
    <p:extLst>
      <p:ext uri="{BB962C8B-B14F-4D97-AF65-F5344CB8AC3E}">
        <p14:creationId xmlns:p14="http://schemas.microsoft.com/office/powerpoint/2010/main" val="21226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076" y="1690688"/>
            <a:ext cx="6485787" cy="4351338"/>
          </a:xfrm>
        </p:spPr>
        <p:txBody>
          <a:bodyPr>
            <a:normAutofit fontScale="92500"/>
          </a:bodyPr>
          <a:lstStyle/>
          <a:p>
            <a:pPr marL="0" indent="0">
              <a:buNone/>
            </a:pPr>
            <a:r>
              <a:rPr lang="en-US" dirty="0"/>
              <a:t>Crime Set-up:</a:t>
            </a:r>
          </a:p>
          <a:p>
            <a:r>
              <a:rPr lang="en-US" dirty="0"/>
              <a:t>Banks around town are reporting an increase in fraudulent checks!</a:t>
            </a:r>
          </a:p>
          <a:p>
            <a:r>
              <a:rPr lang="en-US" dirty="0"/>
              <a:t>The ink used to write the fraudulent checks was analyzed using chromatography. </a:t>
            </a:r>
          </a:p>
          <a:p>
            <a:r>
              <a:rPr lang="en-US" dirty="0"/>
              <a:t>In most cases, the chromatography evidence shows the pattern to the right. </a:t>
            </a:r>
          </a:p>
          <a:p>
            <a:r>
              <a:rPr lang="en-US" dirty="0"/>
              <a:t>Determine which of three pens, found in three different suspect’s houses matches the checks. </a:t>
            </a:r>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72" t="37029" r="42734" b="37709"/>
          <a:stretch/>
        </p:blipFill>
        <p:spPr>
          <a:xfrm>
            <a:off x="7822551" y="1538082"/>
            <a:ext cx="2940929" cy="4503944"/>
          </a:xfrm>
          <a:prstGeom prst="rect">
            <a:avLst/>
          </a:prstGeom>
        </p:spPr>
      </p:pic>
      <p:sp>
        <p:nvSpPr>
          <p:cNvPr id="6" name="Rectangle 5"/>
          <p:cNvSpPr/>
          <p:nvPr/>
        </p:nvSpPr>
        <p:spPr>
          <a:xfrm>
            <a:off x="0" y="481919"/>
            <a:ext cx="12192000" cy="957383"/>
          </a:xfrm>
          <a:prstGeom prst="rect">
            <a:avLst/>
          </a:prstGeom>
          <a:solidFill>
            <a:schemeClr val="accent6">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38200" y="2978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Dotum" panose="020B0600000101010101" pitchFamily="34" charset="-127"/>
                <a:ea typeface="Dotum" panose="020B0600000101010101" pitchFamily="34" charset="-127"/>
              </a:rPr>
              <a:t>Ink Identification using Chromatography</a:t>
            </a:r>
          </a:p>
        </p:txBody>
      </p:sp>
    </p:spTree>
    <p:extLst>
      <p:ext uri="{BB962C8B-B14F-4D97-AF65-F5344CB8AC3E}">
        <p14:creationId xmlns:p14="http://schemas.microsoft.com/office/powerpoint/2010/main" val="183648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2849" y="2033863"/>
            <a:ext cx="6892533" cy="4426571"/>
          </a:xfrm>
          <a:prstGeom prst="rect">
            <a:avLst/>
          </a:prstGeom>
          <a:solidFill>
            <a:schemeClr val="accent6">
              <a:lumMod val="60000"/>
              <a:lumOff val="40000"/>
              <a:alpha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28517"/>
            <a:ext cx="12192000" cy="957383"/>
          </a:xfrm>
          <a:prstGeom prst="rect">
            <a:avLst/>
          </a:prstGeom>
          <a:solidFill>
            <a:schemeClr val="accent6">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latin typeface="Dotum" panose="020B0600000101010101" pitchFamily="34" charset="-127"/>
                <a:ea typeface="Dotum" panose="020B0600000101010101" pitchFamily="34" charset="-127"/>
              </a:rPr>
              <a:t>Ink Identification Using Chromatography</a:t>
            </a:r>
          </a:p>
        </p:txBody>
      </p:sp>
      <p:sp>
        <p:nvSpPr>
          <p:cNvPr id="3" name="Content Placeholder 2"/>
          <p:cNvSpPr>
            <a:spLocks noGrp="1"/>
          </p:cNvSpPr>
          <p:nvPr>
            <p:ph sz="half" idx="1"/>
          </p:nvPr>
        </p:nvSpPr>
        <p:spPr>
          <a:xfrm>
            <a:off x="838199" y="2114498"/>
            <a:ext cx="6258340" cy="4351338"/>
          </a:xfrm>
        </p:spPr>
        <p:txBody>
          <a:bodyPr>
            <a:normAutofit/>
          </a:bodyPr>
          <a:lstStyle/>
          <a:p>
            <a:r>
              <a:rPr lang="en-US" sz="3200" dirty="0"/>
              <a:t>Water is very polar. </a:t>
            </a:r>
          </a:p>
          <a:p>
            <a:r>
              <a:rPr lang="en-US" sz="3200" dirty="0"/>
              <a:t>Differences in polarity will increase or decrease the solubility of molecules that make up ink. </a:t>
            </a:r>
          </a:p>
          <a:p>
            <a:r>
              <a:rPr lang="en-US" sz="3200" dirty="0"/>
              <a:t>Pigments in water soluble pen ink will separate at different rates because of their different polarities.</a:t>
            </a:r>
          </a:p>
          <a:p>
            <a:pPr marL="0" indent="0">
              <a:buNone/>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781" t="34234" r="28058" b="32493"/>
          <a:stretch/>
        </p:blipFill>
        <p:spPr>
          <a:xfrm>
            <a:off x="7622635" y="2077731"/>
            <a:ext cx="4066262" cy="4382703"/>
          </a:xfrm>
          <a:prstGeom prst="rect">
            <a:avLst/>
          </a:prstGeom>
        </p:spPr>
      </p:pic>
    </p:spTree>
    <p:extLst>
      <p:ext uri="{BB962C8B-B14F-4D97-AF65-F5344CB8AC3E}">
        <p14:creationId xmlns:p14="http://schemas.microsoft.com/office/powerpoint/2010/main" val="136515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220" y="1984748"/>
            <a:ext cx="4974281" cy="2779757"/>
          </a:xfrm>
          <a:prstGeom prst="rect">
            <a:avLst/>
          </a:prstGeom>
          <a:solidFill>
            <a:srgbClr val="10A1A9">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54683"/>
            <a:ext cx="12192000" cy="957383"/>
          </a:xfrm>
          <a:prstGeom prst="rect">
            <a:avLst/>
          </a:prstGeom>
          <a:solidFill>
            <a:srgbClr val="10A1A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507" y="388229"/>
            <a:ext cx="10639948" cy="1325563"/>
          </a:xfrm>
        </p:spPr>
        <p:txBody>
          <a:bodyPr/>
          <a:lstStyle/>
          <a:p>
            <a:r>
              <a:rPr lang="en-US" b="1" dirty="0"/>
              <a:t>Fiber Findings </a:t>
            </a:r>
          </a:p>
        </p:txBody>
      </p:sp>
      <p:sp>
        <p:nvSpPr>
          <p:cNvPr id="3" name="Content Placeholder 2"/>
          <p:cNvSpPr>
            <a:spLocks noGrp="1"/>
          </p:cNvSpPr>
          <p:nvPr>
            <p:ph idx="1"/>
          </p:nvPr>
        </p:nvSpPr>
        <p:spPr>
          <a:xfrm>
            <a:off x="624221" y="2120234"/>
            <a:ext cx="4837796" cy="4351338"/>
          </a:xfrm>
        </p:spPr>
        <p:txBody>
          <a:bodyPr/>
          <a:lstStyle/>
          <a:p>
            <a:r>
              <a:rPr lang="en-US" dirty="0"/>
              <a:t>Crime lab examines fibers to exclude suspects </a:t>
            </a:r>
          </a:p>
          <a:p>
            <a:r>
              <a:rPr lang="en-US" dirty="0"/>
              <a:t>Appearance is examined</a:t>
            </a:r>
          </a:p>
          <a:p>
            <a:r>
              <a:rPr lang="en-US" dirty="0"/>
              <a:t>Burn test</a:t>
            </a:r>
          </a:p>
          <a:p>
            <a:r>
              <a:rPr lang="en-US" dirty="0"/>
              <a:t>Dye affinity</a:t>
            </a:r>
          </a:p>
          <a:p>
            <a:pPr marL="0" indent="0">
              <a:buNone/>
            </a:pPr>
            <a:endParaRPr lang="en-US" dirty="0"/>
          </a:p>
        </p:txBody>
      </p:sp>
    </p:spTree>
    <p:extLst>
      <p:ext uri="{BB962C8B-B14F-4D97-AF65-F5344CB8AC3E}">
        <p14:creationId xmlns:p14="http://schemas.microsoft.com/office/powerpoint/2010/main" val="12666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710" y="1690688"/>
            <a:ext cx="5036386" cy="3724275"/>
          </a:xfrm>
          <a:prstGeom prst="rect">
            <a:avLst/>
          </a:prstGeom>
          <a:solidFill>
            <a:srgbClr val="10A1A9">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54683"/>
            <a:ext cx="12192000" cy="957383"/>
          </a:xfrm>
          <a:prstGeom prst="rect">
            <a:avLst/>
          </a:prstGeom>
          <a:solidFill>
            <a:srgbClr val="10A1A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Fiber</a:t>
            </a:r>
            <a:r>
              <a:rPr lang="en-US" dirty="0"/>
              <a:t> </a:t>
            </a:r>
            <a:r>
              <a:rPr lang="en-US" b="1" dirty="0"/>
              <a:t>Findings− Burn Test</a:t>
            </a:r>
          </a:p>
        </p:txBody>
      </p:sp>
      <p:sp>
        <p:nvSpPr>
          <p:cNvPr id="3" name="Content Placeholder 2"/>
          <p:cNvSpPr>
            <a:spLocks noGrp="1"/>
          </p:cNvSpPr>
          <p:nvPr>
            <p:ph idx="1"/>
          </p:nvPr>
        </p:nvSpPr>
        <p:spPr>
          <a:xfrm>
            <a:off x="838200" y="1845247"/>
            <a:ext cx="4916906" cy="4274386"/>
          </a:xfrm>
        </p:spPr>
        <p:txBody>
          <a:bodyPr>
            <a:normAutofit/>
          </a:bodyPr>
          <a:lstStyle/>
          <a:p>
            <a:pPr>
              <a:spcBef>
                <a:spcPts val="600"/>
              </a:spcBef>
              <a:spcAft>
                <a:spcPts val="1200"/>
              </a:spcAft>
            </a:pPr>
            <a:r>
              <a:rPr lang="en-US" dirty="0"/>
              <a:t>Bring fiber </a:t>
            </a:r>
            <a:r>
              <a:rPr lang="en-US" b="1" i="1" dirty="0"/>
              <a:t>near</a:t>
            </a:r>
            <a:r>
              <a:rPr lang="en-US" dirty="0"/>
              <a:t> the flame.</a:t>
            </a:r>
          </a:p>
          <a:p>
            <a:pPr>
              <a:spcBef>
                <a:spcPts val="600"/>
              </a:spcBef>
              <a:spcAft>
                <a:spcPts val="1200"/>
              </a:spcAft>
            </a:pPr>
            <a:r>
              <a:rPr lang="en-US" b="1" i="1" dirty="0"/>
              <a:t>Ignite</a:t>
            </a:r>
            <a:r>
              <a:rPr lang="en-US" dirty="0"/>
              <a:t> fibers that do not melt. Observe easy of igniting, strength and speed of burn</a:t>
            </a:r>
          </a:p>
          <a:p>
            <a:pPr>
              <a:spcBef>
                <a:spcPts val="600"/>
              </a:spcBef>
              <a:spcAft>
                <a:spcPts val="1200"/>
              </a:spcAft>
            </a:pPr>
            <a:r>
              <a:rPr lang="en-US" dirty="0"/>
              <a:t>Observe </a:t>
            </a:r>
            <a:r>
              <a:rPr lang="en-US" b="1" i="1" dirty="0"/>
              <a:t>odor</a:t>
            </a:r>
          </a:p>
          <a:p>
            <a:pPr>
              <a:spcBef>
                <a:spcPts val="600"/>
              </a:spcBef>
              <a:spcAft>
                <a:spcPts val="1200"/>
              </a:spcAft>
            </a:pPr>
            <a:r>
              <a:rPr lang="en-US" dirty="0"/>
              <a:t>Use ventilation fans or a hood. </a:t>
            </a:r>
          </a:p>
        </p:txBody>
      </p:sp>
      <p:pic>
        <p:nvPicPr>
          <p:cNvPr id="1028" name="Picture 4" descr="http://threadsmagazine.assets.tauntonnet.com/assets/uploads/posts/31497/burn-test_xl.jpg?20141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418" y="1701624"/>
            <a:ext cx="5715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414051"/>
            <a:ext cx="5289884" cy="3529895"/>
          </a:xfrm>
          <a:prstGeom prst="rect">
            <a:avLst/>
          </a:prstGeom>
          <a:solidFill>
            <a:srgbClr val="10A1A9">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54683"/>
            <a:ext cx="22852058" cy="957383"/>
          </a:xfrm>
          <a:prstGeom prst="rect">
            <a:avLst/>
          </a:prstGeom>
          <a:solidFill>
            <a:srgbClr val="10A1A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Fiber</a:t>
            </a:r>
            <a:r>
              <a:rPr lang="en-US" dirty="0"/>
              <a:t> </a:t>
            </a:r>
            <a:r>
              <a:rPr lang="en-US" b="1" dirty="0"/>
              <a:t>Findings−Dye Affinity</a:t>
            </a:r>
          </a:p>
        </p:txBody>
      </p:sp>
      <p:sp>
        <p:nvSpPr>
          <p:cNvPr id="3" name="Content Placeholder 2"/>
          <p:cNvSpPr>
            <a:spLocks noGrp="1"/>
          </p:cNvSpPr>
          <p:nvPr>
            <p:ph idx="1"/>
          </p:nvPr>
        </p:nvSpPr>
        <p:spPr>
          <a:xfrm>
            <a:off x="1006642" y="2523068"/>
            <a:ext cx="5121442" cy="3311859"/>
          </a:xfrm>
        </p:spPr>
        <p:txBody>
          <a:bodyPr/>
          <a:lstStyle/>
          <a:p>
            <a:r>
              <a:rPr lang="en-US" dirty="0"/>
              <a:t>Animal fibers are easier to dye than plant fibers.</a:t>
            </a:r>
          </a:p>
          <a:p>
            <a:r>
              <a:rPr lang="en-US" dirty="0"/>
              <a:t>Wool fibers have several dye sites that attract dye molecules.</a:t>
            </a:r>
          </a:p>
          <a:p>
            <a:r>
              <a:rPr lang="en-US" dirty="0"/>
              <a:t>Can be ionic or polar.</a:t>
            </a:r>
          </a:p>
          <a:p>
            <a:r>
              <a:rPr lang="en-US" dirty="0"/>
              <a:t>Dyes bind better to natural fibers than synthetic.</a:t>
            </a:r>
          </a:p>
          <a:p>
            <a:pPr marL="0" indent="0">
              <a:buNone/>
            </a:pPr>
            <a:endParaRPr lang="en-US" b="1" i="1" dirty="0"/>
          </a:p>
        </p:txBody>
      </p:sp>
      <p:pic>
        <p:nvPicPr>
          <p:cNvPr id="8" name="Picture 2" descr="http://www.flinnsci.com/store/catalogPhotos/fabric%20dye%20fl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526" y="2414051"/>
            <a:ext cx="5241758" cy="34970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 y="1690688"/>
            <a:ext cx="10118283" cy="584775"/>
          </a:xfrm>
          <a:prstGeom prst="rect">
            <a:avLst/>
          </a:prstGeom>
        </p:spPr>
        <p:txBody>
          <a:bodyPr wrap="none">
            <a:spAutoFit/>
          </a:bodyPr>
          <a:lstStyle/>
          <a:p>
            <a:r>
              <a:rPr lang="en-US" sz="3200" b="1" i="1" dirty="0"/>
              <a:t>Chemistry of fiber dyes</a:t>
            </a:r>
            <a:r>
              <a:rPr lang="en-US" sz="3200" dirty="0"/>
              <a:t>: water soluble, charged compounds</a:t>
            </a:r>
          </a:p>
        </p:txBody>
      </p:sp>
    </p:spTree>
    <p:extLst>
      <p:ext uri="{BB962C8B-B14F-4D97-AF65-F5344CB8AC3E}">
        <p14:creationId xmlns:p14="http://schemas.microsoft.com/office/powerpoint/2010/main" val="45089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8830" y="1781642"/>
            <a:ext cx="1508902" cy="2886611"/>
          </a:xfrm>
          <a:prstGeom prst="rect">
            <a:avLst/>
          </a:prstGeom>
          <a:solidFill>
            <a:srgbClr val="10A1A9">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54683"/>
            <a:ext cx="12192000" cy="957383"/>
          </a:xfrm>
          <a:prstGeom prst="rect">
            <a:avLst/>
          </a:prstGeom>
          <a:solidFill>
            <a:srgbClr val="10A1A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456079"/>
            <a:ext cx="10515600" cy="1325563"/>
          </a:xfrm>
        </p:spPr>
        <p:txBody>
          <a:bodyPr/>
          <a:lstStyle/>
          <a:p>
            <a:r>
              <a:rPr lang="en-US" b="1" dirty="0"/>
              <a:t>Fiber Findings </a:t>
            </a:r>
            <a:r>
              <a:rPr lang="en-US" b="1" dirty="0">
                <a:latin typeface="Calibri" panose="020F0502020204030204" pitchFamily="34" charset="0"/>
              </a:rPr>
              <a:t>–</a:t>
            </a:r>
            <a:r>
              <a:rPr lang="en-US" b="1" dirty="0"/>
              <a:t> Dye Affinity</a:t>
            </a:r>
            <a:endParaRPr lang="en-US" dirty="0"/>
          </a:p>
        </p:txBody>
      </p:sp>
      <p:sp>
        <p:nvSpPr>
          <p:cNvPr id="5" name="Content Placeholder 4"/>
          <p:cNvSpPr>
            <a:spLocks noGrp="1"/>
          </p:cNvSpPr>
          <p:nvPr>
            <p:ph sz="half" idx="1"/>
          </p:nvPr>
        </p:nvSpPr>
        <p:spPr>
          <a:xfrm>
            <a:off x="898830" y="1781642"/>
            <a:ext cx="1448272" cy="3030990"/>
          </a:xfrm>
        </p:spPr>
        <p:txBody>
          <a:bodyPr>
            <a:normAutofit/>
          </a:bodyPr>
          <a:lstStyle/>
          <a:p>
            <a:pPr marL="0" indent="0" algn="r">
              <a:lnSpc>
                <a:spcPct val="100000"/>
              </a:lnSpc>
              <a:buNone/>
            </a:pPr>
            <a:r>
              <a:rPr lang="en-US" sz="2400" dirty="0"/>
              <a:t>Wool: </a:t>
            </a:r>
          </a:p>
          <a:p>
            <a:pPr marL="0" indent="0" algn="r">
              <a:lnSpc>
                <a:spcPct val="100000"/>
              </a:lnSpc>
              <a:buNone/>
            </a:pPr>
            <a:r>
              <a:rPr lang="en-US" sz="2400" dirty="0"/>
              <a:t>Acrylic:</a:t>
            </a:r>
          </a:p>
          <a:p>
            <a:pPr marL="0" indent="0" algn="r">
              <a:lnSpc>
                <a:spcPct val="100000"/>
              </a:lnSpc>
              <a:buNone/>
            </a:pPr>
            <a:r>
              <a:rPr lang="en-US" sz="2400" dirty="0"/>
              <a:t>Polyester: </a:t>
            </a:r>
          </a:p>
          <a:p>
            <a:pPr marL="0" indent="0" algn="r">
              <a:lnSpc>
                <a:spcPct val="100000"/>
              </a:lnSpc>
              <a:spcBef>
                <a:spcPts val="800"/>
              </a:spcBef>
              <a:buNone/>
            </a:pPr>
            <a:r>
              <a:rPr lang="en-US" sz="2400" i="1" dirty="0"/>
              <a:t>Nylon:</a:t>
            </a:r>
          </a:p>
          <a:p>
            <a:pPr marL="0" indent="0" algn="r">
              <a:lnSpc>
                <a:spcPct val="100000"/>
              </a:lnSpc>
              <a:spcBef>
                <a:spcPts val="800"/>
              </a:spcBef>
              <a:buNone/>
            </a:pPr>
            <a:r>
              <a:rPr lang="en-US" sz="2400" i="1" dirty="0"/>
              <a:t>Cotton:</a:t>
            </a:r>
          </a:p>
          <a:p>
            <a:pPr marL="0" indent="0" algn="r">
              <a:lnSpc>
                <a:spcPct val="100000"/>
              </a:lnSpc>
              <a:spcBef>
                <a:spcPts val="800"/>
              </a:spcBef>
              <a:buNone/>
            </a:pPr>
            <a:r>
              <a:rPr lang="en-US" sz="2400" i="1" dirty="0"/>
              <a:t>Acetate:</a:t>
            </a:r>
          </a:p>
        </p:txBody>
      </p:sp>
      <p:sp>
        <p:nvSpPr>
          <p:cNvPr id="6" name="Content Placeholder 5"/>
          <p:cNvSpPr>
            <a:spLocks noGrp="1"/>
          </p:cNvSpPr>
          <p:nvPr>
            <p:ph sz="half" idx="2"/>
          </p:nvPr>
        </p:nvSpPr>
        <p:spPr>
          <a:xfrm>
            <a:off x="2347102" y="1781642"/>
            <a:ext cx="8084277" cy="2886611"/>
          </a:xfrm>
        </p:spPr>
        <p:txBody>
          <a:bodyPr>
            <a:normAutofit/>
          </a:bodyPr>
          <a:lstStyle/>
          <a:p>
            <a:pPr marL="0" indent="0">
              <a:lnSpc>
                <a:spcPct val="100000"/>
              </a:lnSpc>
              <a:buNone/>
            </a:pPr>
            <a:r>
              <a:rPr lang="en-US" sz="2400" i="1" dirty="0"/>
              <a:t>Dark, natural fiber with many dye sites.</a:t>
            </a:r>
          </a:p>
          <a:p>
            <a:pPr marL="0" indent="0">
              <a:lnSpc>
                <a:spcPct val="100000"/>
              </a:lnSpc>
              <a:buNone/>
            </a:pPr>
            <a:r>
              <a:rPr lang="en-US" sz="2400" i="1" dirty="0"/>
              <a:t>Light, synthetic with fewer dye sites.</a:t>
            </a:r>
            <a:r>
              <a:rPr lang="en-US" sz="2400" dirty="0"/>
              <a:t> </a:t>
            </a:r>
          </a:p>
          <a:p>
            <a:pPr marL="0" indent="0">
              <a:lnSpc>
                <a:spcPct val="100000"/>
              </a:lnSpc>
              <a:buNone/>
            </a:pPr>
            <a:r>
              <a:rPr lang="en-US" sz="2400" i="1" dirty="0"/>
              <a:t>Light, synthetic with fewer dye sites. </a:t>
            </a:r>
          </a:p>
          <a:p>
            <a:pPr marL="0" indent="0">
              <a:buNone/>
            </a:pPr>
            <a:r>
              <a:rPr lang="en-US" sz="2400" i="1" dirty="0"/>
              <a:t>Medium, synthetic with polar dye sites.</a:t>
            </a:r>
          </a:p>
          <a:p>
            <a:pPr marL="0" indent="0">
              <a:buNone/>
            </a:pPr>
            <a:r>
              <a:rPr lang="en-US" sz="2400" i="1" dirty="0"/>
              <a:t>Med/Dark, natural plant fiber with many dye site</a:t>
            </a:r>
          </a:p>
          <a:p>
            <a:pPr marL="0" lvl="0" indent="0">
              <a:lnSpc>
                <a:spcPct val="100000"/>
              </a:lnSpc>
              <a:buNone/>
            </a:pPr>
            <a:r>
              <a:rPr lang="en-US" sz="2400" i="1" dirty="0"/>
              <a:t>Light, synthetic, fewer dye sites.</a:t>
            </a:r>
            <a:endParaRPr lang="en-US" sz="2400" i="1" dirty="0">
              <a:solidFill>
                <a:prstClr val="black"/>
              </a:solidFill>
            </a:endParaRPr>
          </a:p>
          <a:p>
            <a:pPr marL="0" indent="0">
              <a:buNone/>
            </a:pPr>
            <a:endParaRPr lang="en-US" sz="2400" i="1" dirty="0"/>
          </a:p>
        </p:txBody>
      </p:sp>
    </p:spTree>
    <p:extLst>
      <p:ext uri="{BB962C8B-B14F-4D97-AF65-F5344CB8AC3E}">
        <p14:creationId xmlns:p14="http://schemas.microsoft.com/office/powerpoint/2010/main" val="30576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7949"/>
            <a:ext cx="12192000" cy="957383"/>
          </a:xfrm>
          <a:prstGeom prst="rect">
            <a:avLst/>
          </a:prstGeom>
          <a:solidFill>
            <a:srgbClr val="10A1A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16819" y="1588156"/>
            <a:ext cx="1508902" cy="4469080"/>
          </a:xfrm>
          <a:prstGeom prst="rect">
            <a:avLst/>
          </a:prstGeom>
          <a:solidFill>
            <a:srgbClr val="10A1A9">
              <a:alpha val="5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3710" y="567756"/>
            <a:ext cx="10515600" cy="1325563"/>
          </a:xfrm>
        </p:spPr>
        <p:txBody>
          <a:bodyPr/>
          <a:lstStyle/>
          <a:p>
            <a:r>
              <a:rPr lang="en-US" b="1" dirty="0"/>
              <a:t>Fiber Findings Results</a:t>
            </a:r>
            <a:br>
              <a:rPr lang="en-US" b="1" dirty="0"/>
            </a:br>
            <a:endParaRPr lang="en-US" sz="2500" b="1" dirty="0"/>
          </a:p>
        </p:txBody>
      </p:sp>
      <p:sp>
        <p:nvSpPr>
          <p:cNvPr id="5" name="Content Placeholder 4"/>
          <p:cNvSpPr>
            <a:spLocks noGrp="1"/>
          </p:cNvSpPr>
          <p:nvPr>
            <p:ph sz="half" idx="2"/>
          </p:nvPr>
        </p:nvSpPr>
        <p:spPr>
          <a:xfrm>
            <a:off x="4260800" y="3445329"/>
            <a:ext cx="7092999" cy="2731634"/>
          </a:xfrm>
        </p:spPr>
        <p:txBody>
          <a:bodyPr>
            <a:normAutofit lnSpcReduction="10000"/>
          </a:bodyPr>
          <a:lstStyle/>
          <a:p>
            <a:pPr marL="0" indent="0">
              <a:buNone/>
            </a:pPr>
            <a:r>
              <a:rPr lang="en-US" dirty="0"/>
              <a:t>   </a:t>
            </a:r>
          </a:p>
        </p:txBody>
      </p:sp>
      <p:pic>
        <p:nvPicPr>
          <p:cNvPr id="7" name="Content Placeholder 5"/>
          <p:cNvPicPr>
            <a:picLocks noGrp="1" noChangeAspect="1"/>
          </p:cNvPicPr>
          <p:nvPr/>
        </p:nvPicPr>
        <p:blipFill rotWithShape="1">
          <a:blip r:embed="rId3" cstate="print">
            <a:extLst>
              <a:ext uri="{28A0092B-C50C-407E-A947-70E740481C1C}">
                <a14:useLocalDpi xmlns:a14="http://schemas.microsoft.com/office/drawing/2010/main" val="0"/>
              </a:ext>
            </a:extLst>
          </a:blip>
          <a:srcRect l="13273" t="44938" r="8284" b="29852"/>
          <a:stretch/>
        </p:blipFill>
        <p:spPr>
          <a:xfrm rot="5400000">
            <a:off x="2697298" y="3044687"/>
            <a:ext cx="4391025" cy="1556018"/>
          </a:xfrm>
          <a:prstGeom prst="rect">
            <a:avLst/>
          </a:prstGeom>
        </p:spPr>
      </p:pic>
      <p:sp>
        <p:nvSpPr>
          <p:cNvPr id="8" name="Content Placeholder 7"/>
          <p:cNvSpPr>
            <a:spLocks noGrp="1"/>
          </p:cNvSpPr>
          <p:nvPr>
            <p:ph sz="half" idx="1"/>
          </p:nvPr>
        </p:nvSpPr>
        <p:spPr>
          <a:xfrm>
            <a:off x="5921510" y="1666872"/>
            <a:ext cx="1404211" cy="4351338"/>
          </a:xfrm>
        </p:spPr>
        <p:txBody>
          <a:bodyPr>
            <a:normAutofit lnSpcReduction="10000"/>
          </a:bodyPr>
          <a:lstStyle/>
          <a:p>
            <a:pPr marL="0" indent="0">
              <a:buNone/>
            </a:pPr>
            <a:r>
              <a:rPr lang="en-US" sz="2200" b="1" dirty="0"/>
              <a:t>Wool</a:t>
            </a:r>
          </a:p>
          <a:p>
            <a:pPr marL="0" indent="0">
              <a:buNone/>
            </a:pPr>
            <a:endParaRPr lang="en-US" sz="2200" b="1" dirty="0"/>
          </a:p>
          <a:p>
            <a:pPr marL="0" indent="0">
              <a:buNone/>
            </a:pPr>
            <a:r>
              <a:rPr lang="en-US" sz="2200" b="1" dirty="0"/>
              <a:t>Acrylic</a:t>
            </a:r>
          </a:p>
          <a:p>
            <a:pPr marL="0" indent="0">
              <a:buNone/>
            </a:pPr>
            <a:endParaRPr lang="en-US" sz="2200" b="1" dirty="0"/>
          </a:p>
          <a:p>
            <a:pPr marL="0" indent="0">
              <a:buNone/>
            </a:pPr>
            <a:r>
              <a:rPr lang="en-US" sz="2200" b="1" dirty="0"/>
              <a:t>Polyester</a:t>
            </a:r>
          </a:p>
          <a:p>
            <a:pPr marL="0" indent="0">
              <a:buNone/>
            </a:pPr>
            <a:endParaRPr lang="en-US" sz="2200" b="1" dirty="0"/>
          </a:p>
          <a:p>
            <a:pPr marL="0" indent="0">
              <a:buNone/>
            </a:pPr>
            <a:r>
              <a:rPr lang="en-US" sz="2200" b="1" dirty="0"/>
              <a:t>Nylon</a:t>
            </a:r>
          </a:p>
          <a:p>
            <a:pPr marL="0" indent="0">
              <a:buNone/>
            </a:pPr>
            <a:endParaRPr lang="en-US" sz="2200" b="1" dirty="0"/>
          </a:p>
          <a:p>
            <a:pPr marL="0" indent="0">
              <a:buNone/>
            </a:pPr>
            <a:r>
              <a:rPr lang="en-US" sz="2200" b="1" dirty="0"/>
              <a:t>Cotton</a:t>
            </a:r>
          </a:p>
          <a:p>
            <a:pPr marL="0" indent="0">
              <a:buNone/>
            </a:pPr>
            <a:endParaRPr lang="en-US" sz="2200" b="1" dirty="0"/>
          </a:p>
          <a:p>
            <a:pPr marL="0" indent="0">
              <a:buNone/>
            </a:pPr>
            <a:r>
              <a:rPr lang="en-US" sz="2200" b="1" dirty="0"/>
              <a:t>Acetate</a:t>
            </a:r>
          </a:p>
          <a:p>
            <a:pPr marL="0" indent="0">
              <a:buNone/>
            </a:pPr>
            <a:endParaRPr lang="en-US" sz="2200" b="1" dirty="0"/>
          </a:p>
        </p:txBody>
      </p:sp>
    </p:spTree>
    <p:extLst>
      <p:ext uri="{BB962C8B-B14F-4D97-AF65-F5344CB8AC3E}">
        <p14:creationId xmlns:p14="http://schemas.microsoft.com/office/powerpoint/2010/main" val="81253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Forensics Products</a:t>
            </a:r>
          </a:p>
        </p:txBody>
      </p:sp>
      <p:sp>
        <p:nvSpPr>
          <p:cNvPr id="3" name="Content Placeholder 2"/>
          <p:cNvSpPr>
            <a:spLocks noGrp="1"/>
          </p:cNvSpPr>
          <p:nvPr>
            <p:ph sz="half" idx="1"/>
          </p:nvPr>
        </p:nvSpPr>
        <p:spPr/>
        <p:txBody>
          <a:bodyPr>
            <a:normAutofit/>
          </a:bodyPr>
          <a:lstStyle/>
          <a:p>
            <a:r>
              <a:rPr lang="en-US" dirty="0"/>
              <a:t>Fluorescent Detection Paste </a:t>
            </a:r>
            <a:r>
              <a:rPr lang="en-US" sz="2000" dirty="0"/>
              <a:t>(AP7858)</a:t>
            </a:r>
          </a:p>
          <a:p>
            <a:r>
              <a:rPr lang="en-US" dirty="0" err="1"/>
              <a:t>Lansberry’s</a:t>
            </a:r>
            <a:r>
              <a:rPr lang="en-US" dirty="0"/>
              <a:t> Ridge Developer </a:t>
            </a:r>
            <a:r>
              <a:rPr lang="en-US" sz="2000" dirty="0"/>
              <a:t>(AP7814)</a:t>
            </a:r>
          </a:p>
          <a:p>
            <a:r>
              <a:rPr lang="en-US" dirty="0"/>
              <a:t>Magnetic Fingerprint Powder and applicator </a:t>
            </a:r>
          </a:p>
          <a:p>
            <a:pPr marL="0" indent="0">
              <a:buNone/>
            </a:pPr>
            <a:r>
              <a:rPr lang="en-US" sz="2000" dirty="0"/>
              <a:t>    (AP7763 &amp; AP7764) </a:t>
            </a:r>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96040" y="1825625"/>
            <a:ext cx="2743200" cy="2743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www.flinnsci.com/store/catalogPhotos/AP7858c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889" y="58160"/>
            <a:ext cx="2057400" cy="20574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6217" y="4001294"/>
            <a:ext cx="2743200" cy="2743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167" t="27397" r="15714" b="24031"/>
          <a:stretch/>
        </p:blipFill>
        <p:spPr>
          <a:xfrm>
            <a:off x="8733609" y="5856219"/>
            <a:ext cx="1465216" cy="8882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83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1970"/>
            <a:ext cx="12192000" cy="762517"/>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911188"/>
            <a:ext cx="12192000" cy="606287"/>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How is forensics integrated into your curriculum? </a:t>
            </a:r>
          </a:p>
        </p:txBody>
      </p:sp>
      <p:sp>
        <p:nvSpPr>
          <p:cNvPr id="2" name="Title 1"/>
          <p:cNvSpPr>
            <a:spLocks noGrp="1"/>
          </p:cNvSpPr>
          <p:nvPr>
            <p:ph type="title"/>
          </p:nvPr>
        </p:nvSpPr>
        <p:spPr>
          <a:xfrm>
            <a:off x="425245" y="380446"/>
            <a:ext cx="10515600" cy="1325563"/>
          </a:xfrm>
        </p:spPr>
        <p:txBody>
          <a:bodyPr/>
          <a:lstStyle/>
          <a:p>
            <a:r>
              <a:rPr lang="en-US" b="1" dirty="0">
                <a:latin typeface="Dotum" panose="020B0600000101010101" pitchFamily="34" charset="-127"/>
                <a:ea typeface="Dotum" panose="020B0600000101010101" pitchFamily="34" charset="-127"/>
              </a:rPr>
              <a:t>Teaching Forensics</a:t>
            </a:r>
          </a:p>
        </p:txBody>
      </p:sp>
      <p:sp>
        <p:nvSpPr>
          <p:cNvPr id="3" name="Content Placeholder 2"/>
          <p:cNvSpPr>
            <a:spLocks noGrp="1"/>
          </p:cNvSpPr>
          <p:nvPr>
            <p:ph idx="1"/>
          </p:nvPr>
        </p:nvSpPr>
        <p:spPr>
          <a:xfrm>
            <a:off x="0" y="1825625"/>
            <a:ext cx="12192000" cy="2100199"/>
          </a:xfrm>
          <a:solidFill>
            <a:schemeClr val="tx2">
              <a:lumMod val="20000"/>
              <a:lumOff val="80000"/>
              <a:alpha val="85000"/>
            </a:schemeClr>
          </a:solidFill>
        </p:spPr>
        <p:txBody>
          <a:bodyPr>
            <a:normAutofit lnSpcReduction="10000"/>
          </a:bodyPr>
          <a:lstStyle/>
          <a:p>
            <a:pPr marL="973138" indent="-398463"/>
            <a:r>
              <a:rPr lang="en-US" sz="3200" dirty="0"/>
              <a:t>Stand-alone course</a:t>
            </a:r>
          </a:p>
          <a:p>
            <a:pPr marL="973138" indent="-398463"/>
            <a:r>
              <a:rPr lang="en-US" sz="3200" dirty="0"/>
              <a:t>Part of an interdisciplinary science sequence </a:t>
            </a:r>
          </a:p>
          <a:p>
            <a:pPr marL="973138" indent="-398463"/>
            <a:r>
              <a:rPr lang="en-US" sz="3200" dirty="0"/>
              <a:t>Unit in a chemistry, biology, physics or Earth science course</a:t>
            </a:r>
          </a:p>
          <a:p>
            <a:pPr marL="973138" indent="-398463"/>
            <a:r>
              <a:rPr lang="en-US" sz="3200" dirty="0"/>
              <a:t>As a cross-disciplinary course</a:t>
            </a:r>
            <a:endParaRPr lang="en-US" dirty="0"/>
          </a:p>
        </p:txBody>
      </p:sp>
    </p:spTree>
    <p:extLst>
      <p:ext uri="{BB962C8B-B14F-4D97-AF65-F5344CB8AC3E}">
        <p14:creationId xmlns:p14="http://schemas.microsoft.com/office/powerpoint/2010/main" val="30188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23848"/>
          </a:xfrm>
          <a:solidFill>
            <a:schemeClr val="accent3">
              <a:lumMod val="60000"/>
              <a:lumOff val="40000"/>
            </a:schemeClr>
          </a:solidFill>
        </p:spPr>
        <p:txBody>
          <a:bodyPr/>
          <a:lstStyle/>
          <a:p>
            <a:r>
              <a:rPr lang="en-US" b="1" dirty="0"/>
              <a:t>Analyzing Bullets and Ballistics</a:t>
            </a:r>
          </a:p>
        </p:txBody>
      </p:sp>
      <p:sp>
        <p:nvSpPr>
          <p:cNvPr id="3" name="Content Placeholder 2"/>
          <p:cNvSpPr>
            <a:spLocks noGrp="1"/>
          </p:cNvSpPr>
          <p:nvPr>
            <p:ph idx="1"/>
          </p:nvPr>
        </p:nvSpPr>
        <p:spPr>
          <a:xfrm>
            <a:off x="584812" y="1905917"/>
            <a:ext cx="7556653" cy="3492347"/>
          </a:xfrm>
          <a:solidFill>
            <a:schemeClr val="accent3">
              <a:lumMod val="60000"/>
              <a:lumOff val="40000"/>
            </a:schemeClr>
          </a:solidFill>
        </p:spPr>
        <p:txBody>
          <a:bodyPr>
            <a:normAutofit/>
          </a:bodyPr>
          <a:lstStyle/>
          <a:p>
            <a:pPr marL="628650" indent="-342900"/>
            <a:endParaRPr lang="en-US" sz="1500" dirty="0"/>
          </a:p>
          <a:p>
            <a:pPr marL="628650" indent="-342900"/>
            <a:r>
              <a:rPr lang="en-US" sz="3600" dirty="0"/>
              <a:t>What type of gun was used. </a:t>
            </a:r>
          </a:p>
          <a:p>
            <a:pPr marL="628650" indent="-342900"/>
            <a:r>
              <a:rPr lang="en-US" sz="3600" dirty="0"/>
              <a:t>The approximate distance between the gun and the entry point. </a:t>
            </a:r>
          </a:p>
          <a:p>
            <a:pPr marL="628650" indent="-342900"/>
            <a:r>
              <a:rPr lang="en-US" sz="3600" dirty="0"/>
              <a:t>The position of the shooter.</a:t>
            </a:r>
          </a:p>
          <a:p>
            <a:pPr marL="628650" indent="-342900">
              <a:tabLst>
                <a:tab pos="693738" algn="l"/>
              </a:tabLst>
            </a:pPr>
            <a:r>
              <a:rPr lang="en-US" sz="3600" dirty="0"/>
              <a:t>What can it be used for?</a:t>
            </a:r>
          </a:p>
          <a:p>
            <a:pPr marL="0" indent="0">
              <a:buNone/>
            </a:pPr>
            <a:endParaRPr lang="en-US" sz="2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830" y="1916935"/>
            <a:ext cx="2748404" cy="2436610"/>
          </a:xfrm>
          <a:prstGeom prst="rect">
            <a:avLst/>
          </a:prstGeom>
        </p:spPr>
      </p:pic>
    </p:spTree>
    <p:extLst>
      <p:ext uri="{BB962C8B-B14F-4D97-AF65-F5344CB8AC3E}">
        <p14:creationId xmlns:p14="http://schemas.microsoft.com/office/powerpoint/2010/main" val="26638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23848"/>
          </a:xfrm>
          <a:solidFill>
            <a:schemeClr val="accent3">
              <a:lumMod val="60000"/>
              <a:lumOff val="40000"/>
            </a:schemeClr>
          </a:solidFill>
        </p:spPr>
        <p:txBody>
          <a:bodyPr/>
          <a:lstStyle/>
          <a:p>
            <a:pPr marL="341313"/>
            <a:r>
              <a:rPr lang="en-US" b="1" dirty="0"/>
              <a:t>Bullet Trajectory Analysis - Scenario</a:t>
            </a:r>
            <a:endParaRPr lang="en-US" dirty="0"/>
          </a:p>
        </p:txBody>
      </p:sp>
      <p:sp>
        <p:nvSpPr>
          <p:cNvPr id="3" name="Content Placeholder 2"/>
          <p:cNvSpPr>
            <a:spLocks noGrp="1"/>
          </p:cNvSpPr>
          <p:nvPr>
            <p:ph idx="1"/>
          </p:nvPr>
        </p:nvSpPr>
        <p:spPr>
          <a:xfrm>
            <a:off x="634182" y="3016251"/>
            <a:ext cx="10677830" cy="2971594"/>
          </a:xfrm>
          <a:solidFill>
            <a:schemeClr val="accent3">
              <a:lumMod val="60000"/>
              <a:lumOff val="40000"/>
              <a:alpha val="80000"/>
            </a:schemeClr>
          </a:solidFill>
        </p:spPr>
        <p:txBody>
          <a:bodyPr>
            <a:normAutofit/>
          </a:bodyPr>
          <a:lstStyle/>
          <a:p>
            <a:r>
              <a:rPr lang="en-US" dirty="0"/>
              <a:t>A shooting occurred at the home of Mr. D.</a:t>
            </a:r>
          </a:p>
          <a:p>
            <a:r>
              <a:rPr lang="en-US" dirty="0"/>
              <a:t>A gun registered to Mr. D was found at the scene with three bullets missing from the chamber.</a:t>
            </a:r>
          </a:p>
          <a:p>
            <a:r>
              <a:rPr lang="en-US" dirty="0"/>
              <a:t>Two bullets struck the victim and killed him.</a:t>
            </a:r>
          </a:p>
          <a:p>
            <a:r>
              <a:rPr lang="en-US" dirty="0"/>
              <a:t>One bullet was lodged in the wall.</a:t>
            </a:r>
          </a:p>
          <a:p>
            <a:r>
              <a:rPr lang="en-US" dirty="0"/>
              <a:t>Three shell casing were found near the body. </a:t>
            </a:r>
          </a:p>
          <a:p>
            <a:pPr marL="0" indent="0">
              <a:buNone/>
            </a:pPr>
            <a:endParaRPr lang="en-US" dirty="0"/>
          </a:p>
        </p:txBody>
      </p:sp>
      <p:sp>
        <p:nvSpPr>
          <p:cNvPr id="4" name="TextBox 3"/>
          <p:cNvSpPr txBox="1"/>
          <p:nvPr/>
        </p:nvSpPr>
        <p:spPr>
          <a:xfrm>
            <a:off x="371729" y="1614003"/>
            <a:ext cx="11695471" cy="1077218"/>
          </a:xfrm>
          <a:prstGeom prst="rect">
            <a:avLst/>
          </a:prstGeom>
          <a:noFill/>
        </p:spPr>
        <p:txBody>
          <a:bodyPr wrap="square" rtlCol="0">
            <a:spAutoFit/>
          </a:bodyPr>
          <a:lstStyle/>
          <a:p>
            <a:r>
              <a:rPr lang="en-US" sz="3200" dirty="0"/>
              <a:t>You are investigating a homicide and take a look at the case file. Here’s what you know about the ballistics from the file: </a:t>
            </a:r>
          </a:p>
        </p:txBody>
      </p:sp>
    </p:spTree>
    <p:extLst>
      <p:ext uri="{BB962C8B-B14F-4D97-AF65-F5344CB8AC3E}">
        <p14:creationId xmlns:p14="http://schemas.microsoft.com/office/powerpoint/2010/main" val="377298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3"/>
            <a:ext cx="12192000" cy="951410"/>
          </a:xfrm>
          <a:solidFill>
            <a:schemeClr val="accent3">
              <a:lumMod val="60000"/>
              <a:lumOff val="40000"/>
            </a:schemeClr>
          </a:solidFill>
        </p:spPr>
        <p:txBody>
          <a:bodyPr/>
          <a:lstStyle/>
          <a:p>
            <a:pPr marL="738188"/>
            <a:r>
              <a:rPr lang="en-US" b="1" dirty="0">
                <a:latin typeface="Dotum" panose="020B0600000101010101" pitchFamily="34" charset="-127"/>
                <a:ea typeface="Dotum" panose="020B0600000101010101" pitchFamily="34" charset="-127"/>
              </a:rPr>
              <a:t>Questioning Mr. D</a:t>
            </a:r>
          </a:p>
        </p:txBody>
      </p:sp>
      <p:sp>
        <p:nvSpPr>
          <p:cNvPr id="3" name="Content Placeholder 2"/>
          <p:cNvSpPr>
            <a:spLocks noGrp="1"/>
          </p:cNvSpPr>
          <p:nvPr>
            <p:ph idx="1"/>
          </p:nvPr>
        </p:nvSpPr>
        <p:spPr>
          <a:xfrm>
            <a:off x="717015" y="1828379"/>
            <a:ext cx="10515600" cy="4351338"/>
          </a:xfrm>
          <a:solidFill>
            <a:schemeClr val="accent3">
              <a:lumMod val="60000"/>
              <a:lumOff val="40000"/>
              <a:alpha val="80000"/>
            </a:schemeClr>
          </a:solidFill>
        </p:spPr>
        <p:txBody>
          <a:bodyPr>
            <a:normAutofit/>
          </a:bodyPr>
          <a:lstStyle/>
          <a:p>
            <a:pPr marL="0" indent="0">
              <a:buNone/>
            </a:pPr>
            <a:r>
              <a:rPr lang="en-US" sz="3200" dirty="0"/>
              <a:t>Here is what he said happened:</a:t>
            </a:r>
          </a:p>
          <a:p>
            <a:pPr marL="0" indent="0">
              <a:buNone/>
            </a:pPr>
            <a:r>
              <a:rPr lang="en-US" sz="3200" dirty="0"/>
              <a:t>“Mr. M is my neighbor and he came over upset about my dog barking. He started getting really mad and threatened me. I always keep a loaded gun nearby, so I showed it to him. To tell him, hey back off.</a:t>
            </a:r>
          </a:p>
          <a:p>
            <a:pPr marL="0" indent="0">
              <a:buNone/>
            </a:pPr>
            <a:r>
              <a:rPr lang="en-US" sz="3200" dirty="0"/>
              <a:t>He grabbed for the gun and wrestled me to the ground. In the scuffle, the gun went off and the bullet hit the wall. He was still going for the gun, so when I had the chance, I shot him twice. It was self defense.” </a:t>
            </a:r>
          </a:p>
          <a:p>
            <a:pPr marL="0" indent="0">
              <a:buNone/>
            </a:pPr>
            <a:endParaRPr lang="en-US" dirty="0"/>
          </a:p>
        </p:txBody>
      </p:sp>
    </p:spTree>
    <p:extLst>
      <p:ext uri="{BB962C8B-B14F-4D97-AF65-F5344CB8AC3E}">
        <p14:creationId xmlns:p14="http://schemas.microsoft.com/office/powerpoint/2010/main" val="127264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307"/>
            <a:ext cx="4763729" cy="2704463"/>
          </a:xfrm>
          <a:solidFill>
            <a:schemeClr val="accent3">
              <a:lumMod val="60000"/>
              <a:lumOff val="40000"/>
              <a:alpha val="80000"/>
            </a:schemeClr>
          </a:solidFill>
        </p:spPr>
        <p:txBody>
          <a:bodyPr anchor="ctr" anchorCtr="0">
            <a:normAutofit/>
          </a:bodyPr>
          <a:lstStyle/>
          <a:p>
            <a:pPr marL="55563">
              <a:tabLst>
                <a:tab pos="396875" algn="l"/>
              </a:tabLst>
            </a:pPr>
            <a:r>
              <a:rPr lang="en-US" sz="3600" b="1" dirty="0"/>
              <a:t>The sketch shows the</a:t>
            </a:r>
            <a:br>
              <a:rPr lang="en-US" sz="3600" b="1" dirty="0"/>
            </a:br>
            <a:r>
              <a:rPr lang="en-US" sz="3600" b="1" dirty="0"/>
              <a:t>bullet hole in the wall (1) and the three bullet casings. (2-4)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3728" y="103239"/>
            <a:ext cx="7232298" cy="6563032"/>
          </a:xfrm>
        </p:spPr>
      </p:pic>
      <p:sp>
        <p:nvSpPr>
          <p:cNvPr id="3" name="TextBox 2"/>
          <p:cNvSpPr txBox="1"/>
          <p:nvPr/>
        </p:nvSpPr>
        <p:spPr>
          <a:xfrm>
            <a:off x="0" y="441830"/>
            <a:ext cx="4763728" cy="707886"/>
          </a:xfrm>
          <a:prstGeom prst="rect">
            <a:avLst/>
          </a:prstGeom>
          <a:solidFill>
            <a:schemeClr val="accent3">
              <a:lumMod val="60000"/>
              <a:lumOff val="40000"/>
            </a:schemeClr>
          </a:solidFill>
        </p:spPr>
        <p:txBody>
          <a:bodyPr wrap="square" rtlCol="0">
            <a:spAutoFit/>
          </a:bodyPr>
          <a:lstStyle/>
          <a:p>
            <a:pPr marL="231775"/>
            <a:r>
              <a:rPr lang="en-US" sz="4000" b="1" dirty="0"/>
              <a:t>Crime Scene Sketch</a:t>
            </a:r>
          </a:p>
        </p:txBody>
      </p:sp>
    </p:spTree>
    <p:extLst>
      <p:ext uri="{BB962C8B-B14F-4D97-AF65-F5344CB8AC3E}">
        <p14:creationId xmlns:p14="http://schemas.microsoft.com/office/powerpoint/2010/main" val="157152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791646"/>
          </a:xfrm>
          <a:solidFill>
            <a:schemeClr val="accent3">
              <a:lumMod val="60000"/>
              <a:lumOff val="40000"/>
            </a:schemeClr>
          </a:solidFill>
        </p:spPr>
        <p:txBody>
          <a:bodyPr>
            <a:normAutofit/>
          </a:bodyPr>
          <a:lstStyle/>
          <a:p>
            <a:pPr marL="285750"/>
            <a:r>
              <a:rPr lang="en-US" b="1" dirty="0"/>
              <a:t>Bullet Trajectory Analysis</a:t>
            </a:r>
          </a:p>
        </p:txBody>
      </p:sp>
      <p:sp>
        <p:nvSpPr>
          <p:cNvPr id="3" name="Content Placeholder 2"/>
          <p:cNvSpPr>
            <a:spLocks noGrp="1"/>
          </p:cNvSpPr>
          <p:nvPr>
            <p:ph idx="1"/>
          </p:nvPr>
        </p:nvSpPr>
        <p:spPr>
          <a:xfrm>
            <a:off x="235313" y="1690688"/>
            <a:ext cx="6978445" cy="4108599"/>
          </a:xfrm>
          <a:solidFill>
            <a:schemeClr val="accent3">
              <a:lumMod val="60000"/>
              <a:lumOff val="40000"/>
              <a:alpha val="80000"/>
            </a:schemeClr>
          </a:solidFill>
        </p:spPr>
        <p:txBody>
          <a:bodyPr>
            <a:normAutofit/>
          </a:bodyPr>
          <a:lstStyle/>
          <a:p>
            <a:pPr lvl="1"/>
            <a:endParaRPr lang="en-US" sz="1800" dirty="0"/>
          </a:p>
          <a:p>
            <a:r>
              <a:rPr lang="en-US" sz="3200" dirty="0"/>
              <a:t>Here’s a sketch of the bullet hole. </a:t>
            </a:r>
          </a:p>
          <a:p>
            <a:r>
              <a:rPr lang="en-US" sz="3200" dirty="0"/>
              <a:t>It was 116 inches from the floor. </a:t>
            </a:r>
          </a:p>
          <a:p>
            <a:pPr marL="457200" lvl="1" indent="0">
              <a:buNone/>
            </a:pPr>
            <a:endParaRPr lang="en-US" dirty="0"/>
          </a:p>
          <a:p>
            <a:r>
              <a:rPr lang="en-US" sz="3200" dirty="0"/>
              <a:t>The </a:t>
            </a:r>
            <a:r>
              <a:rPr lang="en-US" sz="3200" b="1" dirty="0"/>
              <a:t>impact angle </a:t>
            </a:r>
            <a:r>
              <a:rPr lang="en-US" sz="3200" dirty="0"/>
              <a:t>is angle at which the bullet hits the wall. </a:t>
            </a:r>
          </a:p>
          <a:p>
            <a:r>
              <a:rPr lang="en-US" sz="3200" b="1" dirty="0"/>
              <a:t>Impact angle</a:t>
            </a:r>
            <a:r>
              <a:rPr lang="en-US" sz="3200" dirty="0"/>
              <a:t> is determined based on bullet hole shape</a:t>
            </a:r>
            <a:r>
              <a:rPr lang="en-US" dirty="0"/>
              <a:t>. </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7432100" y="1297656"/>
            <a:ext cx="3118464" cy="1763478"/>
          </a:xfrm>
          <a:prstGeom prst="rect">
            <a:avLst/>
          </a:prstGeom>
        </p:spPr>
      </p:pic>
      <p:pic>
        <p:nvPicPr>
          <p:cNvPr id="6" name="Picture 5"/>
          <p:cNvPicPr>
            <a:picLocks noChangeAspect="1"/>
          </p:cNvPicPr>
          <p:nvPr/>
        </p:nvPicPr>
        <p:blipFill>
          <a:blip r:embed="rId4"/>
          <a:stretch>
            <a:fillRect/>
          </a:stretch>
        </p:blipFill>
        <p:spPr>
          <a:xfrm>
            <a:off x="7432100" y="3202018"/>
            <a:ext cx="3886467" cy="3486309"/>
          </a:xfrm>
          <a:prstGeom prst="rect">
            <a:avLst/>
          </a:prstGeom>
        </p:spPr>
      </p:pic>
    </p:spTree>
    <p:extLst>
      <p:ext uri="{BB962C8B-B14F-4D97-AF65-F5344CB8AC3E}">
        <p14:creationId xmlns:p14="http://schemas.microsoft.com/office/powerpoint/2010/main" val="316050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642"/>
            <a:ext cx="12192000" cy="976978"/>
          </a:xfrm>
          <a:solidFill>
            <a:schemeClr val="accent3">
              <a:lumMod val="60000"/>
              <a:lumOff val="40000"/>
            </a:schemeClr>
          </a:solidFill>
        </p:spPr>
        <p:txBody>
          <a:bodyPr/>
          <a:lstStyle/>
          <a:p>
            <a:pPr marL="398463"/>
            <a:r>
              <a:rPr lang="en-US" b="1" dirty="0"/>
              <a:t>Bullet Trajectory Analysis – Impact Angle</a:t>
            </a:r>
            <a:endParaRPr lang="en-US" dirty="0"/>
          </a:p>
        </p:txBody>
      </p:sp>
      <p:sp>
        <p:nvSpPr>
          <p:cNvPr id="3" name="Content Placeholder 2"/>
          <p:cNvSpPr>
            <a:spLocks noGrp="1"/>
          </p:cNvSpPr>
          <p:nvPr>
            <p:ph idx="1"/>
          </p:nvPr>
        </p:nvSpPr>
        <p:spPr>
          <a:xfrm>
            <a:off x="471949" y="1323703"/>
            <a:ext cx="6710516" cy="4853260"/>
          </a:xfrm>
        </p:spPr>
        <p:txBody>
          <a:bodyPr>
            <a:normAutofit/>
          </a:bodyPr>
          <a:lstStyle/>
          <a:p>
            <a:pPr marL="0" indent="0">
              <a:buNone/>
            </a:pPr>
            <a:endParaRPr lang="en-US" sz="2000" b="1" dirty="0"/>
          </a:p>
          <a:p>
            <a:pPr marL="0" indent="0">
              <a:buNone/>
            </a:pPr>
            <a:endParaRPr lang="en-US" sz="2000" b="1"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083" y="3640476"/>
            <a:ext cx="3067912" cy="3086065"/>
          </a:xfrm>
          <a:prstGeom prst="rect">
            <a:avLst/>
          </a:prstGeom>
        </p:spPr>
      </p:pic>
      <p:pic>
        <p:nvPicPr>
          <p:cNvPr id="6" name="Picture 5"/>
          <p:cNvPicPr>
            <a:picLocks noChangeAspect="1"/>
          </p:cNvPicPr>
          <p:nvPr/>
        </p:nvPicPr>
        <p:blipFill>
          <a:blip r:embed="rId4"/>
          <a:stretch>
            <a:fillRect/>
          </a:stretch>
        </p:blipFill>
        <p:spPr>
          <a:xfrm>
            <a:off x="8067368" y="1323702"/>
            <a:ext cx="3868627" cy="2187692"/>
          </a:xfrm>
          <a:prstGeom prst="rect">
            <a:avLst/>
          </a:prstGeom>
        </p:spPr>
      </p:pic>
      <p:sp>
        <p:nvSpPr>
          <p:cNvPr id="7" name="TextBox 6"/>
          <p:cNvSpPr txBox="1"/>
          <p:nvPr/>
        </p:nvSpPr>
        <p:spPr>
          <a:xfrm>
            <a:off x="339213" y="1592826"/>
            <a:ext cx="6710516" cy="1077218"/>
          </a:xfrm>
          <a:prstGeom prst="rect">
            <a:avLst/>
          </a:prstGeom>
          <a:noFill/>
        </p:spPr>
        <p:txBody>
          <a:bodyPr wrap="square" rtlCol="0">
            <a:spAutoFit/>
          </a:bodyPr>
          <a:lstStyle/>
          <a:p>
            <a:r>
              <a:rPr lang="en-US" sz="3200" dirty="0"/>
              <a:t>Minor axis – width of the hole. 13 mm</a:t>
            </a:r>
          </a:p>
          <a:p>
            <a:r>
              <a:rPr lang="en-US" sz="3200" dirty="0"/>
              <a:t>Major axis – length of the hole. 19 mm</a:t>
            </a:r>
          </a:p>
        </p:txBody>
      </p:sp>
      <mc:AlternateContent xmlns:mc="http://schemas.openxmlformats.org/markup-compatibility/2006" xmlns:a14="http://schemas.microsoft.com/office/drawing/2010/main">
        <mc:Choice Requires="a14">
          <p:sp>
            <p:nvSpPr>
              <p:cNvPr id="8" name="TextBox 7"/>
              <p:cNvSpPr txBox="1"/>
              <p:nvPr/>
            </p:nvSpPr>
            <p:spPr>
              <a:xfrm>
                <a:off x="339213" y="3231594"/>
                <a:ext cx="8391831" cy="3546997"/>
              </a:xfrm>
              <a:prstGeom prst="rect">
                <a:avLst/>
              </a:prstGeom>
              <a:noFill/>
            </p:spPr>
            <p:txBody>
              <a:bodyPr wrap="square" rtlCol="0">
                <a:spAutoFit/>
              </a:bodyPr>
              <a:lstStyle/>
              <a:p>
                <a:r>
                  <a:rPr lang="en-US" sz="2800" dirty="0"/>
                  <a:t>We can relate these two using the sine function:</a:t>
                </a: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𝑖𝑚𝑝𝑎𝑐𝑡</m:t>
                              </m:r>
                              <m:r>
                                <a:rPr lang="en-US" sz="2800" b="0" i="1" smtClean="0">
                                  <a:latin typeface="Cambria Math" panose="02040503050406030204" pitchFamily="18" charset="0"/>
                                </a:rPr>
                                <m:t> </m:t>
                              </m:r>
                              <m:r>
                                <a:rPr lang="en-US" sz="2800" b="0" i="1" smtClean="0">
                                  <a:latin typeface="Cambria Math" panose="02040503050406030204" pitchFamily="18" charset="0"/>
                                </a:rPr>
                                <m:t>𝑎𝑛𝑔𝑙𝑒</m:t>
                              </m:r>
                            </m:e>
                          </m:d>
                        </m:e>
                      </m:fun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𝑚𝑖𝑛𝑜𝑟</m:t>
                          </m:r>
                          <m:r>
                            <a:rPr lang="en-US" sz="2800" b="0" i="1" smtClean="0">
                              <a:latin typeface="Cambria Math" panose="02040503050406030204" pitchFamily="18" charset="0"/>
                            </a:rPr>
                            <m:t> </m:t>
                          </m:r>
                          <m:r>
                            <a:rPr lang="en-US" sz="2800" b="0" i="1" smtClean="0">
                              <a:latin typeface="Cambria Math" panose="02040503050406030204" pitchFamily="18" charset="0"/>
                            </a:rPr>
                            <m:t>𝑎𝑥𝑖𝑠</m:t>
                          </m:r>
                        </m:num>
                        <m:den>
                          <m:r>
                            <a:rPr lang="en-US" sz="2800" b="0" i="1" smtClean="0">
                              <a:latin typeface="Cambria Math" panose="02040503050406030204" pitchFamily="18" charset="0"/>
                            </a:rPr>
                            <m:t>𝑚𝑎𝑗𝑜𝑟</m:t>
                          </m:r>
                          <m:r>
                            <a:rPr lang="en-US" sz="2800" b="0" i="1" smtClean="0">
                              <a:latin typeface="Cambria Math" panose="02040503050406030204" pitchFamily="18" charset="0"/>
                            </a:rPr>
                            <m:t> </m:t>
                          </m:r>
                          <m:r>
                            <a:rPr lang="en-US" sz="2800" b="0" i="1" smtClean="0">
                              <a:latin typeface="Cambria Math" panose="02040503050406030204" pitchFamily="18" charset="0"/>
                            </a:rPr>
                            <m:t>𝑎𝑥𝑖𝑠</m:t>
                          </m:r>
                        </m:den>
                      </m:f>
                    </m:oMath>
                  </m:oMathPara>
                </a14:m>
                <a:endParaRPr lang="en-US" sz="2800" b="0" dirty="0"/>
              </a:p>
              <a:p>
                <a:endParaRPr lang="en-US" sz="1200" b="0" dirty="0"/>
              </a:p>
              <a:p>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en-US" sz="2800" i="1">
                                  <a:latin typeface="Cambria Math" panose="02040503050406030204" pitchFamily="18" charset="0"/>
                                </a:rPr>
                              </m:ctrlPr>
                            </m:dPr>
                            <m:e>
                              <m:r>
                                <a:rPr lang="en-US" sz="2800" i="1">
                                  <a:latin typeface="Cambria Math" panose="02040503050406030204" pitchFamily="18" charset="0"/>
                                </a:rPr>
                                <m:t>𝑖𝑚𝑝𝑎𝑐𝑡</m:t>
                              </m:r>
                              <m:r>
                                <a:rPr lang="en-US" sz="2800" i="1">
                                  <a:latin typeface="Cambria Math" panose="02040503050406030204" pitchFamily="18" charset="0"/>
                                </a:rPr>
                                <m:t> </m:t>
                              </m:r>
                              <m:r>
                                <a:rPr lang="en-US" sz="2800" i="1">
                                  <a:latin typeface="Cambria Math" panose="02040503050406030204" pitchFamily="18" charset="0"/>
                                </a:rPr>
                                <m:t>𝑎𝑛𝑔𝑙𝑒</m:t>
                              </m:r>
                            </m:e>
                          </m:d>
                        </m:e>
                      </m:func>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13 </m:t>
                          </m:r>
                          <m:r>
                            <a:rPr lang="en-US" sz="2800" b="0" i="1" smtClean="0">
                              <a:latin typeface="Cambria Math" panose="02040503050406030204" pitchFamily="18" charset="0"/>
                            </a:rPr>
                            <m:t>𝑚𝑚</m:t>
                          </m:r>
                        </m:num>
                        <m:den>
                          <m:r>
                            <a:rPr lang="en-US" sz="2800" b="0" i="1" smtClean="0">
                              <a:latin typeface="Cambria Math" panose="02040503050406030204" pitchFamily="18" charset="0"/>
                            </a:rPr>
                            <m:t>19 </m:t>
                          </m:r>
                          <m:r>
                            <a:rPr lang="en-US" sz="2800" b="0" i="1" smtClean="0">
                              <a:latin typeface="Cambria Math" panose="02040503050406030204" pitchFamily="18" charset="0"/>
                            </a:rPr>
                            <m:t>𝑚𝑚</m:t>
                          </m:r>
                        </m:den>
                      </m:f>
                    </m:oMath>
                  </m:oMathPara>
                </a14:m>
                <a:endParaRPr lang="en-US" sz="2800" dirty="0"/>
              </a:p>
              <a:p>
                <a:endParaRPr lang="en-US" sz="120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𝐼𝑚𝑝𝑎𝑐𝑡</m:t>
                      </m:r>
                      <m:r>
                        <a:rPr lang="en-US" sz="2800" b="0" i="1" smtClean="0">
                          <a:latin typeface="Cambria Math" panose="02040503050406030204" pitchFamily="18" charset="0"/>
                        </a:rPr>
                        <m:t> </m:t>
                      </m:r>
                      <m:r>
                        <a:rPr lang="en-US" sz="2800" b="0" i="1" smtClean="0">
                          <a:latin typeface="Cambria Math" panose="02040503050406030204" pitchFamily="18" charset="0"/>
                        </a:rPr>
                        <m:t>𝑎𝑛𝑔𝑙𝑒</m:t>
                      </m:r>
                      <m:r>
                        <a:rPr lang="en-US" sz="2800" i="1">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a:rPr lang="en-US" sz="2800" i="1">
                                  <a:latin typeface="Cambria Math" panose="02040503050406030204" pitchFamily="18" charset="0"/>
                                </a:rPr>
                                <m:t>𝑠𝑖𝑛</m:t>
                              </m:r>
                            </m:e>
                            <m:sup>
                              <m:r>
                                <a:rPr lang="en-US" sz="2800" b="0" i="1" smtClean="0">
                                  <a:latin typeface="Cambria Math" panose="02040503050406030204" pitchFamily="18" charset="0"/>
                                </a:rPr>
                                <m:t>−1</m:t>
                              </m:r>
                            </m:sup>
                          </m:sSup>
                        </m:fName>
                        <m:e>
                          <m:r>
                            <a:rPr lang="en-US" sz="2800" i="1" smtClean="0">
                              <a:latin typeface="Cambria Math" panose="02040503050406030204" pitchFamily="18" charset="0"/>
                            </a:rPr>
                            <m:t>0.68</m:t>
                          </m:r>
                          <m:r>
                            <m:rPr>
                              <m:nor/>
                            </m:rPr>
                            <a:rPr lang="en-US" sz="2800" dirty="0"/>
                            <m:t> </m:t>
                          </m:r>
                        </m:e>
                      </m:func>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𝐼𝑚𝑝𝑎𝑐𝑡</m:t>
                      </m:r>
                      <m:r>
                        <a:rPr lang="en-US" sz="2800" i="1">
                          <a:latin typeface="Cambria Math" panose="02040503050406030204" pitchFamily="18" charset="0"/>
                        </a:rPr>
                        <m:t> </m:t>
                      </m:r>
                      <m:r>
                        <a:rPr lang="en-US" sz="2800" i="1">
                          <a:latin typeface="Cambria Math" panose="02040503050406030204" pitchFamily="18" charset="0"/>
                        </a:rPr>
                        <m:t>𝑎𝑛𝑔𝑙𝑒</m:t>
                      </m:r>
                      <m:r>
                        <a:rPr lang="en-US" sz="2800" i="1">
                          <a:latin typeface="Cambria Math" panose="02040503050406030204" pitchFamily="18" charset="0"/>
                        </a:rPr>
                        <m:t>=43</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39213" y="3231594"/>
                <a:ext cx="8391831" cy="3546997"/>
              </a:xfrm>
              <a:prstGeom prst="rect">
                <a:avLst/>
              </a:prstGeom>
              <a:blipFill rotWithShape="0">
                <a:blip r:embed="rId5"/>
                <a:stretch>
                  <a:fillRect l="-1526" t="-1546"/>
                </a:stretch>
              </a:blipFill>
            </p:spPr>
            <p:txBody>
              <a:bodyPr/>
              <a:lstStyle/>
              <a:p>
                <a:r>
                  <a:rPr lang="en-US">
                    <a:noFill/>
                  </a:rPr>
                  <a:t> </a:t>
                </a:r>
              </a:p>
            </p:txBody>
          </p:sp>
        </mc:Fallback>
      </mc:AlternateContent>
    </p:spTree>
    <p:extLst>
      <p:ext uri="{BB962C8B-B14F-4D97-AF65-F5344CB8AC3E}">
        <p14:creationId xmlns:p14="http://schemas.microsoft.com/office/powerpoint/2010/main" val="130155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817499"/>
          </a:xfrm>
          <a:solidFill>
            <a:schemeClr val="bg2">
              <a:lumMod val="90000"/>
            </a:schemeClr>
          </a:solidFill>
        </p:spPr>
        <p:txBody>
          <a:bodyPr>
            <a:normAutofit/>
          </a:bodyPr>
          <a:lstStyle/>
          <a:p>
            <a:r>
              <a:rPr lang="en-US" b="1" dirty="0"/>
              <a:t>Bullet Trajectory Analysis</a:t>
            </a:r>
            <a:endParaRPr lang="en-US" sz="33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49696" y="1862201"/>
                <a:ext cx="5815584" cy="4648958"/>
              </a:xfrm>
            </p:spPr>
            <p:txBody>
              <a:bodyPr>
                <a:normAutofit/>
              </a:bodyPr>
              <a:lstStyle/>
              <a:p>
                <a:pPr marL="0" indent="0">
                  <a:buNone/>
                </a:pPr>
                <a:r>
                  <a:rPr lang="en-US" sz="2500" dirty="0"/>
                  <a:t>			</a:t>
                </a:r>
              </a:p>
              <a:p>
                <a:pPr marL="0" indent="0">
                  <a:buNone/>
                </a:pPr>
                <a:r>
                  <a:rPr lang="en-US" sz="3200" dirty="0"/>
                  <a:t>angles of a triangle=180° </a:t>
                </a:r>
              </a:p>
              <a:p>
                <a:pPr marL="0" indent="0">
                  <a:buNone/>
                </a:pPr>
                <a:r>
                  <a:rPr lang="en-US" sz="3200" dirty="0"/>
                  <a:t>angle of elevation is </a:t>
                </a:r>
              </a:p>
              <a:p>
                <a:pPr marL="0" indent="0">
                  <a:buNone/>
                </a:pPr>
                <a:r>
                  <a:rPr lang="en-US" sz="3200" dirty="0"/>
                  <a:t>	</a:t>
                </a:r>
                <a14:m>
                  <m:oMath xmlns:m="http://schemas.openxmlformats.org/officeDocument/2006/math">
                    <m:r>
                      <a:rPr lang="en-US" sz="3200" b="0" i="0" dirty="0" smtClean="0">
                        <a:latin typeface="Cambria Math" panose="02040503050406030204" pitchFamily="18" charset="0"/>
                      </a:rPr>
                      <m:t>43</m:t>
                    </m:r>
                    <m:r>
                      <a:rPr lang="en-US" sz="3200" b="0" i="1" dirty="0" smtClean="0">
                        <a:latin typeface="Cambria Math" panose="02040503050406030204" pitchFamily="18" charset="0"/>
                      </a:rPr>
                      <m:t>°+90</m:t>
                    </m:r>
                    <m:r>
                      <a:rPr lang="en-US" sz="3200" i="1" dirty="0">
                        <a:latin typeface="Cambria Math" panose="02040503050406030204" pitchFamily="18" charset="0"/>
                      </a:rPr>
                      <m:t>°</m:t>
                    </m:r>
                    <m:r>
                      <a:rPr lang="en-US" sz="3200" b="0" i="1" dirty="0" smtClean="0">
                        <a:latin typeface="Cambria Math" panose="02040503050406030204" pitchFamily="18" charset="0"/>
                      </a:rPr>
                      <m:t>+</m:t>
                    </m:r>
                    <m:r>
                      <a:rPr lang="en-US" sz="3200" b="0" i="1" dirty="0" smtClean="0">
                        <a:latin typeface="Cambria Math" panose="02040503050406030204" pitchFamily="18" charset="0"/>
                      </a:rPr>
                      <m:t>𝐶</m:t>
                    </m:r>
                    <m:r>
                      <a:rPr lang="en-US" sz="3200" i="1" dirty="0">
                        <a:latin typeface="Cambria Math" panose="02040503050406030204" pitchFamily="18" charset="0"/>
                      </a:rPr>
                      <m:t>=180</m:t>
                    </m:r>
                  </m:oMath>
                </a14:m>
                <a:r>
                  <a:rPr lang="en-US" dirty="0"/>
                  <a:t>°</a:t>
                </a:r>
              </a:p>
              <a:p>
                <a:pPr marL="850900" indent="0">
                  <a:buNone/>
                </a:pPr>
                <a14:m>
                  <m:oMathPara xmlns:m="http://schemas.openxmlformats.org/officeDocument/2006/math">
                    <m:oMathParaPr>
                      <m:jc m:val="left"/>
                    </m:oMathParaPr>
                    <m:oMath xmlns:m="http://schemas.openxmlformats.org/officeDocument/2006/math">
                      <m:r>
                        <a:rPr lang="en-US" sz="3200" i="1" dirty="0">
                          <a:latin typeface="Cambria Math" panose="02040503050406030204" pitchFamily="18" charset="0"/>
                        </a:rPr>
                        <m:t>𝐶</m:t>
                      </m:r>
                      <m:r>
                        <a:rPr lang="en-US" sz="3200" i="1" dirty="0">
                          <a:latin typeface="Cambria Math" panose="02040503050406030204" pitchFamily="18" charset="0"/>
                        </a:rPr>
                        <m:t>=180°</m:t>
                      </m:r>
                      <m:r>
                        <a:rPr lang="en-US" sz="3200" b="0" i="0" dirty="0" smtClean="0">
                          <a:latin typeface="Cambria Math" panose="02040503050406030204" pitchFamily="18" charset="0"/>
                        </a:rPr>
                        <m:t>−</m:t>
                      </m:r>
                      <m:r>
                        <a:rPr lang="en-US" sz="3200" dirty="0">
                          <a:latin typeface="Cambria Math" panose="02040503050406030204" pitchFamily="18" charset="0"/>
                        </a:rPr>
                        <m:t>43</m:t>
                      </m:r>
                      <m:r>
                        <a:rPr lang="en-US" sz="3200" i="1" dirty="0">
                          <a:latin typeface="Cambria Math" panose="02040503050406030204" pitchFamily="18" charset="0"/>
                        </a:rPr>
                        <m:t>°</m:t>
                      </m:r>
                      <m:r>
                        <a:rPr lang="en-US" sz="3200" b="0" i="1" dirty="0" smtClean="0">
                          <a:latin typeface="Cambria Math" panose="02040503050406030204" pitchFamily="18" charset="0"/>
                        </a:rPr>
                        <m:t>−</m:t>
                      </m:r>
                      <m:r>
                        <a:rPr lang="en-US" sz="3200" i="1" dirty="0">
                          <a:latin typeface="Cambria Math" panose="02040503050406030204" pitchFamily="18" charset="0"/>
                        </a:rPr>
                        <m:t>90°</m:t>
                      </m:r>
                    </m:oMath>
                  </m:oMathPara>
                </a14:m>
                <a:endParaRPr lang="en-US" sz="3200" dirty="0"/>
              </a:p>
              <a:p>
                <a:pPr marL="3200400" indent="0">
                  <a:buNone/>
                </a:pPr>
                <a14:m>
                  <m:oMathPara xmlns:m="http://schemas.openxmlformats.org/officeDocument/2006/math">
                    <m:oMathParaPr>
                      <m:jc m:val="left"/>
                    </m:oMathParaPr>
                    <m:oMath xmlns:m="http://schemas.openxmlformats.org/officeDocument/2006/math">
                      <m:r>
                        <a:rPr lang="en-US" sz="3200" i="1" dirty="0">
                          <a:latin typeface="Cambria Math" panose="02040503050406030204" pitchFamily="18" charset="0"/>
                        </a:rPr>
                        <m:t>𝐶</m:t>
                      </m:r>
                      <m:r>
                        <a:rPr lang="en-US" sz="3200" i="1" dirty="0">
                          <a:latin typeface="Cambria Math" panose="02040503050406030204" pitchFamily="18" charset="0"/>
                        </a:rPr>
                        <m:t>=47°</m:t>
                      </m:r>
                    </m:oMath>
                  </m:oMathPara>
                </a14:m>
                <a:endParaRPr lang="en-US" sz="3200" dirty="0"/>
              </a:p>
              <a:p>
                <a:pPr marL="85090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49696" y="1862201"/>
                <a:ext cx="5815584" cy="4648958"/>
              </a:xfrm>
              <a:blipFill rotWithShape="0">
                <a:blip r:embed="rId3"/>
                <a:stretch>
                  <a:fillRect l="-262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321064" y="2329080"/>
            <a:ext cx="5033447" cy="2720299"/>
          </a:xfrm>
          <a:prstGeom prst="rect">
            <a:avLst/>
          </a:prstGeom>
        </p:spPr>
      </p:pic>
      <p:sp>
        <p:nvSpPr>
          <p:cNvPr id="5" name="Rectangle 4"/>
          <p:cNvSpPr/>
          <p:nvPr/>
        </p:nvSpPr>
        <p:spPr>
          <a:xfrm>
            <a:off x="0" y="1386519"/>
            <a:ext cx="12192000" cy="584775"/>
          </a:xfrm>
          <a:prstGeom prst="rect">
            <a:avLst/>
          </a:prstGeom>
        </p:spPr>
        <p:txBody>
          <a:bodyPr wrap="square">
            <a:spAutoFit/>
          </a:bodyPr>
          <a:lstStyle/>
          <a:p>
            <a:r>
              <a:rPr lang="en-US" sz="3200" dirty="0"/>
              <a:t>Determine the height of the gun</a:t>
            </a:r>
          </a:p>
        </p:txBody>
      </p:sp>
    </p:spTree>
    <p:extLst>
      <p:ext uri="{BB962C8B-B14F-4D97-AF65-F5344CB8AC3E}">
        <p14:creationId xmlns:p14="http://schemas.microsoft.com/office/powerpoint/2010/main" val="49673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Bullet Trajectory Analysis</a:t>
            </a:r>
            <a:endParaRPr lang="en-US" dirty="0"/>
          </a:p>
        </p:txBody>
      </p:sp>
      <p:sp>
        <p:nvSpPr>
          <p:cNvPr id="3" name="Content Placeholder 2"/>
          <p:cNvSpPr>
            <a:spLocks noGrp="1"/>
          </p:cNvSpPr>
          <p:nvPr>
            <p:ph idx="1"/>
          </p:nvPr>
        </p:nvSpPr>
        <p:spPr>
          <a:xfrm>
            <a:off x="425669" y="1323703"/>
            <a:ext cx="6668814" cy="4853260"/>
          </a:xfrm>
        </p:spPr>
        <p:txBody>
          <a:bodyPr/>
          <a:lstStyle/>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b="1" dirty="0">
                <a:cs typeface="Times New Roman" panose="02020603050405020304" pitchFamily="18" charset="0"/>
              </a:rPr>
              <a:t>Summary of Current Information:</a:t>
            </a:r>
          </a:p>
          <a:p>
            <a:pPr marL="0" indent="0">
              <a:buNone/>
            </a:pPr>
            <a:endParaRPr lang="en-US" b="1" dirty="0">
              <a:cs typeface="Times New Roman" panose="02020603050405020304" pitchFamily="18" charset="0"/>
            </a:endParaRPr>
          </a:p>
          <a:p>
            <a:pPr marL="0" indent="0">
              <a:buNone/>
            </a:pPr>
            <a:r>
              <a:rPr lang="en-US" b="1" dirty="0">
                <a:cs typeface="Times New Roman" panose="02020603050405020304" pitchFamily="18" charset="0"/>
              </a:rPr>
              <a:t>Impact Angle: </a:t>
            </a:r>
            <a:r>
              <a:rPr lang="en-US" dirty="0">
                <a:cs typeface="Times New Roman" panose="02020603050405020304" pitchFamily="18" charset="0"/>
              </a:rPr>
              <a:t>43°</a:t>
            </a:r>
          </a:p>
          <a:p>
            <a:pPr marL="0" indent="0">
              <a:buNone/>
            </a:pPr>
            <a:r>
              <a:rPr lang="en-US" b="1" dirty="0">
                <a:cs typeface="Times New Roman" panose="02020603050405020304" pitchFamily="18" charset="0"/>
              </a:rPr>
              <a:t>Angle of Elevation: </a:t>
            </a:r>
            <a:r>
              <a:rPr lang="en-US" dirty="0">
                <a:cs typeface="Times New Roman" panose="02020603050405020304" pitchFamily="18" charset="0"/>
              </a:rPr>
              <a:t>47°</a:t>
            </a:r>
          </a:p>
          <a:p>
            <a:pPr marL="0" indent="0">
              <a:buNone/>
            </a:pPr>
            <a:r>
              <a:rPr lang="en-US" b="1" dirty="0">
                <a:cs typeface="Times New Roman" panose="02020603050405020304" pitchFamily="18" charset="0"/>
              </a:rPr>
              <a:t>Distance from ground to bullet hole: </a:t>
            </a:r>
            <a:r>
              <a:rPr lang="en-US" dirty="0">
                <a:cs typeface="Times New Roman" panose="02020603050405020304" pitchFamily="18" charset="0"/>
              </a:rPr>
              <a:t>116</a:t>
            </a:r>
            <a:r>
              <a:rPr lang="en-US" b="1" dirty="0">
                <a:cs typeface="Times New Roman" panose="02020603050405020304" pitchFamily="18" charset="0"/>
              </a:rPr>
              <a:t> in</a:t>
            </a:r>
            <a:endParaRPr lang="en-US" dirty="0">
              <a:cs typeface="Times New Roman" panose="02020603050405020304" pitchFamily="18" charset="0"/>
            </a:endParaRPr>
          </a:p>
          <a:p>
            <a:pPr marL="0" indent="0">
              <a:buNone/>
            </a:pPr>
            <a:r>
              <a:rPr lang="en-US" b="1" dirty="0">
                <a:cs typeface="Times New Roman" panose="02020603050405020304" pitchFamily="18" charset="0"/>
              </a:rPr>
              <a:t>Max distance from the wall to the gun at the time of the shot: </a:t>
            </a:r>
            <a:r>
              <a:rPr lang="en-US" dirty="0">
                <a:cs typeface="Times New Roman" panose="02020603050405020304" pitchFamily="18" charset="0"/>
              </a:rPr>
              <a:t>60 in</a:t>
            </a:r>
            <a:endParaRPr lang="en-US" dirty="0"/>
          </a:p>
        </p:txBody>
      </p:sp>
      <p:pic>
        <p:nvPicPr>
          <p:cNvPr id="6" name="Picture 5"/>
          <p:cNvPicPr>
            <a:picLocks noChangeAspect="1"/>
          </p:cNvPicPr>
          <p:nvPr/>
        </p:nvPicPr>
        <p:blipFill>
          <a:blip r:embed="rId3"/>
          <a:stretch>
            <a:fillRect/>
          </a:stretch>
        </p:blipFill>
        <p:spPr>
          <a:xfrm>
            <a:off x="7094483" y="1464333"/>
            <a:ext cx="4259317" cy="4572000"/>
          </a:xfrm>
          <a:prstGeom prst="rect">
            <a:avLst/>
          </a:prstGeom>
        </p:spPr>
      </p:pic>
    </p:spTree>
    <p:extLst>
      <p:ext uri="{BB962C8B-B14F-4D97-AF65-F5344CB8AC3E}">
        <p14:creationId xmlns:p14="http://schemas.microsoft.com/office/powerpoint/2010/main" val="225586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848820"/>
          </a:xfrm>
          <a:solidFill>
            <a:schemeClr val="bg2">
              <a:lumMod val="90000"/>
            </a:schemeClr>
          </a:solidFill>
        </p:spPr>
        <p:txBody>
          <a:bodyPr>
            <a:normAutofit/>
          </a:bodyPr>
          <a:lstStyle/>
          <a:p>
            <a:pPr marL="393700"/>
            <a:r>
              <a:rPr lang="en-US" b="1" dirty="0"/>
              <a:t>Bullet Trajectory Analysis</a:t>
            </a:r>
            <a:endParaRPr lang="en-US" sz="3300" dirty="0"/>
          </a:p>
        </p:txBody>
      </p:sp>
      <p:sp>
        <p:nvSpPr>
          <p:cNvPr id="3" name="Content Placeholder 2"/>
          <p:cNvSpPr>
            <a:spLocks noGrp="1"/>
          </p:cNvSpPr>
          <p:nvPr>
            <p:ph idx="1"/>
          </p:nvPr>
        </p:nvSpPr>
        <p:spPr>
          <a:xfrm>
            <a:off x="471178" y="2564773"/>
            <a:ext cx="6449044" cy="3140513"/>
          </a:xfrm>
          <a:solidFill>
            <a:schemeClr val="bg2">
              <a:lumMod val="90000"/>
              <a:alpha val="80000"/>
            </a:schemeClr>
          </a:solidFill>
        </p:spPr>
        <p:txBody>
          <a:bodyPr/>
          <a:lstStyle/>
          <a:p>
            <a:pPr marL="0" indent="0">
              <a:buNone/>
            </a:pPr>
            <a:endParaRPr lang="en-US" sz="1200" dirty="0"/>
          </a:p>
          <a:p>
            <a:r>
              <a:rPr lang="en-US" sz="3200" dirty="0"/>
              <a:t>Calculate the height (H) of the triangle,</a:t>
            </a:r>
          </a:p>
          <a:p>
            <a:r>
              <a:rPr lang="en-US" sz="3200" dirty="0"/>
              <a:t>Determine the height of the gun (G)</a:t>
            </a:r>
          </a:p>
          <a:p>
            <a:r>
              <a:rPr lang="en-US" sz="3200" dirty="0"/>
              <a:t>Subtract H from the bullet hole height to get G</a:t>
            </a:r>
          </a:p>
          <a:p>
            <a:pPr marL="0" indent="0">
              <a:buNone/>
            </a:pP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514" y="1972140"/>
            <a:ext cx="4324650" cy="4617846"/>
          </a:xfrm>
          <a:prstGeom prst="rect">
            <a:avLst/>
          </a:prstGeom>
        </p:spPr>
      </p:pic>
      <p:sp>
        <p:nvSpPr>
          <p:cNvPr id="6" name="Rectangle 5"/>
          <p:cNvSpPr/>
          <p:nvPr/>
        </p:nvSpPr>
        <p:spPr>
          <a:xfrm>
            <a:off x="9144000" y="3515710"/>
            <a:ext cx="646386" cy="31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28386" y="5512677"/>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47609" y="3673365"/>
            <a:ext cx="536027" cy="461665"/>
          </a:xfrm>
          <a:prstGeom prst="rect">
            <a:avLst/>
          </a:prstGeom>
          <a:noFill/>
        </p:spPr>
        <p:txBody>
          <a:bodyPr wrap="square" rtlCol="0">
            <a:spAutoFit/>
          </a:bodyPr>
          <a:lstStyle/>
          <a:p>
            <a:r>
              <a:rPr lang="en-US" sz="2400" b="1" dirty="0"/>
              <a:t>H</a:t>
            </a:r>
          </a:p>
        </p:txBody>
      </p:sp>
      <p:sp>
        <p:nvSpPr>
          <p:cNvPr id="9" name="TextBox 8"/>
          <p:cNvSpPr txBox="1"/>
          <p:nvPr/>
        </p:nvSpPr>
        <p:spPr>
          <a:xfrm>
            <a:off x="7947608" y="5355812"/>
            <a:ext cx="536027" cy="461665"/>
          </a:xfrm>
          <a:prstGeom prst="rect">
            <a:avLst/>
          </a:prstGeom>
          <a:noFill/>
        </p:spPr>
        <p:txBody>
          <a:bodyPr wrap="square" rtlCol="0">
            <a:spAutoFit/>
          </a:bodyPr>
          <a:lstStyle/>
          <a:p>
            <a:r>
              <a:rPr lang="en-US" sz="2400" b="1" dirty="0"/>
              <a:t>G</a:t>
            </a:r>
          </a:p>
        </p:txBody>
      </p:sp>
    </p:spTree>
    <p:extLst>
      <p:ext uri="{BB962C8B-B14F-4D97-AF65-F5344CB8AC3E}">
        <p14:creationId xmlns:p14="http://schemas.microsoft.com/office/powerpoint/2010/main" val="411907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834506"/>
          </a:xfrm>
          <a:solidFill>
            <a:schemeClr val="bg2">
              <a:lumMod val="90000"/>
            </a:schemeClr>
          </a:solidFill>
        </p:spPr>
        <p:txBody>
          <a:bodyPr>
            <a:normAutofit/>
          </a:bodyPr>
          <a:lstStyle/>
          <a:p>
            <a:r>
              <a:rPr lang="en-US" b="1" dirty="0"/>
              <a:t>Bullet Trajectory Analysis</a:t>
            </a:r>
            <a:endParaRPr lang="en-US" sz="27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7558" y="2445105"/>
                <a:ext cx="6634655" cy="3671915"/>
              </a:xfrm>
              <a:solidFill>
                <a:schemeClr val="bg2">
                  <a:lumMod val="90000"/>
                  <a:alpha val="80000"/>
                </a:schemeClr>
              </a:solidFill>
            </p:spPr>
            <p:txBody>
              <a:bodyPr>
                <a:normAutofit/>
              </a:bodyPr>
              <a:lstStyle/>
              <a:p>
                <a:pPr marL="0" indent="0">
                  <a:buNone/>
                </a:pPr>
                <a:endParaRPr lang="en-US" sz="1200" dirty="0"/>
              </a:p>
              <a:p>
                <a:pPr marL="0" indent="0">
                  <a:buNone/>
                </a:pPr>
                <a:r>
                  <a:rPr lang="en-US" sz="3200" dirty="0"/>
                  <a:t>Determine the length of the opposite side. We know the adjacent side and the angle:</a:t>
                </a:r>
              </a:p>
              <a:p>
                <a:pPr marL="0" indent="0">
                  <a:buNone/>
                </a:pPr>
                <a:r>
                  <a:rPr lang="en-US" sz="2500" dirty="0"/>
                  <a:t>	</a:t>
                </a:r>
                <a14:m>
                  <m:oMath xmlns:m="http://schemas.openxmlformats.org/officeDocument/2006/math">
                    <m:r>
                      <a:rPr lang="en-US" sz="3200" i="1" dirty="0" smtClean="0">
                        <a:latin typeface="Cambria Math" panose="02040503050406030204" pitchFamily="18" charset="0"/>
                      </a:rPr>
                      <m:t>𝑇𝑎𝑛</m:t>
                    </m:r>
                    <m:r>
                      <a:rPr lang="en-US" sz="3200" i="1" dirty="0" smtClean="0">
                        <a:latin typeface="Cambria Math" panose="02040503050406030204" pitchFamily="18" charset="0"/>
                      </a:rPr>
                      <m:t> (47) = </m:t>
                    </m:r>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𝑌</m:t>
                        </m:r>
                      </m:num>
                      <m:den>
                        <m:r>
                          <a:rPr lang="en-US" sz="3200" b="0" i="1" dirty="0" smtClean="0">
                            <a:latin typeface="Cambria Math" panose="02040503050406030204" pitchFamily="18" charset="0"/>
                          </a:rPr>
                          <m:t>60</m:t>
                        </m:r>
                      </m:den>
                    </m:f>
                  </m:oMath>
                </a14:m>
                <a:r>
                  <a:rPr lang="en-US" sz="2500" dirty="0"/>
                  <a:t>	</a:t>
                </a:r>
              </a:p>
              <a:p>
                <a:pPr marL="0" indent="0">
                  <a:buNone/>
                </a:pPr>
                <a:endParaRPr lang="en-US" sz="1400" i="1" dirty="0">
                  <a:latin typeface="Cambria Math" panose="02040503050406030204" pitchFamily="18" charset="0"/>
                </a:endParaRPr>
              </a:p>
              <a:p>
                <a:pPr marL="914400" indent="0">
                  <a:buNone/>
                </a:pPr>
                <a14:m>
                  <m:oMath xmlns:m="http://schemas.openxmlformats.org/officeDocument/2006/math">
                    <m:r>
                      <a:rPr lang="en-US" sz="3200" i="1" dirty="0" smtClean="0">
                        <a:latin typeface="Cambria Math" panose="02040503050406030204" pitchFamily="18" charset="0"/>
                      </a:rPr>
                      <m:t>60 </m:t>
                    </m:r>
                    <m:r>
                      <a:rPr lang="en-US" sz="3200" i="1" dirty="0" smtClean="0">
                        <a:latin typeface="Cambria Math" panose="02040503050406030204" pitchFamily="18" charset="0"/>
                      </a:rPr>
                      <m:t>𝑇𝑎𝑛</m:t>
                    </m:r>
                    <m:r>
                      <a:rPr lang="en-US" sz="3200" i="1" dirty="0" smtClean="0">
                        <a:latin typeface="Cambria Math" panose="02040503050406030204" pitchFamily="18" charset="0"/>
                      </a:rPr>
                      <m:t> (47)=</m:t>
                    </m:r>
                  </m:oMath>
                </a14:m>
                <a:r>
                  <a:rPr lang="en-US" sz="3200" dirty="0"/>
                  <a:t> 64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7558" y="2445105"/>
                <a:ext cx="6634655" cy="3671915"/>
              </a:xfrm>
              <a:blipFill rotWithShape="0">
                <a:blip r:embed="rId3"/>
                <a:stretch>
                  <a:fillRect l="-2298"/>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514" y="1972140"/>
            <a:ext cx="4324650" cy="4617846"/>
          </a:xfrm>
          <a:prstGeom prst="rect">
            <a:avLst/>
          </a:prstGeom>
        </p:spPr>
      </p:pic>
      <p:sp>
        <p:nvSpPr>
          <p:cNvPr id="5" name="Rectangle 4"/>
          <p:cNvSpPr/>
          <p:nvPr/>
        </p:nvSpPr>
        <p:spPr>
          <a:xfrm>
            <a:off x="9089839" y="5512677"/>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7558" y="1268370"/>
            <a:ext cx="7542369" cy="1077218"/>
          </a:xfrm>
          <a:prstGeom prst="rect">
            <a:avLst/>
          </a:prstGeom>
        </p:spPr>
        <p:txBody>
          <a:bodyPr wrap="square">
            <a:spAutoFit/>
          </a:bodyPr>
          <a:lstStyle/>
          <a:p>
            <a:r>
              <a:rPr lang="en-US" sz="3200" dirty="0"/>
              <a:t>Determine the vertical distance between the gun and the bullet hole.</a:t>
            </a:r>
          </a:p>
        </p:txBody>
      </p:sp>
    </p:spTree>
    <p:extLst>
      <p:ext uri="{BB962C8B-B14F-4D97-AF65-F5344CB8AC3E}">
        <p14:creationId xmlns:p14="http://schemas.microsoft.com/office/powerpoint/2010/main" val="91018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415"/>
            <a:ext cx="12192000" cy="850265"/>
          </a:xfrm>
          <a:solidFill>
            <a:schemeClr val="tx2">
              <a:lumMod val="20000"/>
              <a:lumOff val="80000"/>
              <a:alpha val="85000"/>
            </a:schemeClr>
          </a:solidFill>
        </p:spPr>
        <p:txBody>
          <a:bodyPr/>
          <a:lstStyle/>
          <a:p>
            <a:pPr marL="685800"/>
            <a:r>
              <a:rPr lang="en-US" b="1" dirty="0">
                <a:latin typeface="Dotum" panose="020B0600000101010101" pitchFamily="34" charset="-127"/>
                <a:ea typeface="Dotum" panose="020B0600000101010101" pitchFamily="34" charset="-127"/>
              </a:rPr>
              <a:t>Forensics and NGSS – The Practices</a:t>
            </a:r>
          </a:p>
        </p:txBody>
      </p:sp>
      <p:sp>
        <p:nvSpPr>
          <p:cNvPr id="3" name="Content Placeholder 2"/>
          <p:cNvSpPr>
            <a:spLocks noGrp="1"/>
          </p:cNvSpPr>
          <p:nvPr>
            <p:ph idx="1"/>
          </p:nvPr>
        </p:nvSpPr>
        <p:spPr>
          <a:xfrm>
            <a:off x="0" y="1584961"/>
            <a:ext cx="12192000" cy="4480560"/>
          </a:xfrm>
          <a:solidFill>
            <a:schemeClr val="tx2">
              <a:lumMod val="20000"/>
              <a:lumOff val="80000"/>
              <a:alpha val="86000"/>
            </a:schemeClr>
          </a:solidFill>
        </p:spPr>
        <p:txBody>
          <a:bodyPr>
            <a:normAutofit/>
          </a:bodyPr>
          <a:lstStyle/>
          <a:p>
            <a:pPr marL="0" indent="0">
              <a:buNone/>
            </a:pPr>
            <a:endParaRPr lang="en-US" sz="1600" dirty="0"/>
          </a:p>
          <a:p>
            <a:pPr marL="1203325" indent="-457200"/>
            <a:r>
              <a:rPr lang="en-US" sz="3000" dirty="0"/>
              <a:t>Asking questions and defining problems</a:t>
            </a:r>
          </a:p>
          <a:p>
            <a:pPr marL="1203325" indent="-457200"/>
            <a:r>
              <a:rPr lang="en-US" sz="3000" dirty="0"/>
              <a:t>Build or use models to illustrate the relationship between systems. </a:t>
            </a:r>
          </a:p>
          <a:p>
            <a:pPr marL="1203325" indent="-457200"/>
            <a:r>
              <a:rPr lang="en-US" sz="3000" dirty="0"/>
              <a:t>Develop or use a model to generate data to support explanations.</a:t>
            </a:r>
          </a:p>
          <a:p>
            <a:pPr marL="1203325" indent="-457200"/>
            <a:r>
              <a:rPr lang="en-US" sz="3000" dirty="0"/>
              <a:t>Analyzing and interpreting data</a:t>
            </a:r>
          </a:p>
          <a:p>
            <a:pPr marL="1203325" indent="-457200"/>
            <a:r>
              <a:rPr lang="en-US" sz="3000" dirty="0"/>
              <a:t>Mathematical and computational reasoning</a:t>
            </a:r>
          </a:p>
          <a:p>
            <a:pPr marL="1203325" indent="-457200"/>
            <a:r>
              <a:rPr lang="en-US" sz="3000" dirty="0"/>
              <a:t>Construct scientifically accurate explanations of the evidence.</a:t>
            </a:r>
          </a:p>
          <a:p>
            <a:pPr marL="1203325" indent="-457200"/>
            <a:r>
              <a:rPr lang="en-US" sz="3000" dirty="0"/>
              <a:t>Engaging in argument from evidence.</a:t>
            </a:r>
            <a:endParaRPr lang="en-US" dirty="0"/>
          </a:p>
          <a:p>
            <a:pPr marL="0" indent="0">
              <a:buNone/>
            </a:pPr>
            <a:endParaRPr lang="en-US" dirty="0"/>
          </a:p>
        </p:txBody>
      </p:sp>
    </p:spTree>
    <p:extLst>
      <p:ext uri="{BB962C8B-B14F-4D97-AF65-F5344CB8AC3E}">
        <p14:creationId xmlns:p14="http://schemas.microsoft.com/office/powerpoint/2010/main" val="281643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38461"/>
          </a:xfrm>
          <a:solidFill>
            <a:schemeClr val="bg2">
              <a:lumMod val="90000"/>
            </a:schemeClr>
          </a:solidFill>
        </p:spPr>
        <p:txBody>
          <a:bodyPr>
            <a:normAutofit/>
          </a:bodyPr>
          <a:lstStyle/>
          <a:p>
            <a:pPr marL="850900"/>
            <a:r>
              <a:rPr lang="en-US" b="1" dirty="0"/>
              <a:t>Bullet Trajectory Analysis</a:t>
            </a:r>
            <a:endParaRPr lang="en-US" dirty="0"/>
          </a:p>
        </p:txBody>
      </p:sp>
      <p:sp>
        <p:nvSpPr>
          <p:cNvPr id="3" name="Content Placeholder 2"/>
          <p:cNvSpPr>
            <a:spLocks noGrp="1"/>
          </p:cNvSpPr>
          <p:nvPr>
            <p:ph idx="1"/>
          </p:nvPr>
        </p:nvSpPr>
        <p:spPr>
          <a:xfrm>
            <a:off x="522890" y="2382044"/>
            <a:ext cx="6650421" cy="3561557"/>
          </a:xfrm>
          <a:solidFill>
            <a:schemeClr val="bg2">
              <a:lumMod val="90000"/>
              <a:alpha val="80000"/>
            </a:schemeClr>
          </a:solidFill>
        </p:spPr>
        <p:txBody>
          <a:bodyPr>
            <a:normAutofit/>
          </a:bodyPr>
          <a:lstStyle/>
          <a:p>
            <a:pPr marL="0" indent="0">
              <a:buNone/>
            </a:pPr>
            <a:endParaRPr lang="en-US" sz="1200" dirty="0"/>
          </a:p>
          <a:p>
            <a:pPr marL="0" indent="0">
              <a:buNone/>
            </a:pPr>
            <a:r>
              <a:rPr lang="en-US" sz="3200" dirty="0"/>
              <a:t>Gun height = distance from bullet to ground – vertical distance between the gun and the bullet hole</a:t>
            </a:r>
          </a:p>
          <a:p>
            <a:pPr marL="0" indent="0">
              <a:buNone/>
            </a:pPr>
            <a:r>
              <a:rPr lang="en-US" sz="3200" dirty="0"/>
              <a:t>	= 116” – 64”</a:t>
            </a:r>
          </a:p>
          <a:p>
            <a:pPr marL="0" indent="0">
              <a:buNone/>
            </a:pPr>
            <a:r>
              <a:rPr lang="en-US" sz="3200" dirty="0"/>
              <a:t>	= </a:t>
            </a:r>
            <a:r>
              <a:rPr lang="en-US" sz="3200" b="1" dirty="0"/>
              <a:t>52”</a:t>
            </a:r>
          </a:p>
          <a:p>
            <a:pPr marL="0" indent="0">
              <a:buNone/>
            </a:pPr>
            <a:r>
              <a:rPr lang="en-US" sz="3200" dirty="0"/>
              <a:t>This is the minimum height of the gun. </a:t>
            </a:r>
          </a:p>
        </p:txBody>
      </p:sp>
      <p:sp>
        <p:nvSpPr>
          <p:cNvPr id="4" name="Rectangle 3"/>
          <p:cNvSpPr/>
          <p:nvPr/>
        </p:nvSpPr>
        <p:spPr>
          <a:xfrm>
            <a:off x="838200" y="1172218"/>
            <a:ext cx="8387255" cy="584775"/>
          </a:xfrm>
          <a:prstGeom prst="rect">
            <a:avLst/>
          </a:prstGeom>
        </p:spPr>
        <p:txBody>
          <a:bodyPr wrap="square">
            <a:spAutoFit/>
          </a:bodyPr>
          <a:lstStyle/>
          <a:p>
            <a:r>
              <a:rPr lang="en-US" sz="3200" dirty="0"/>
              <a:t>Determine the Height of the Gun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514" y="1972140"/>
            <a:ext cx="4324650" cy="4617846"/>
          </a:xfrm>
          <a:prstGeom prst="rect">
            <a:avLst/>
          </a:prstGeom>
        </p:spPr>
      </p:pic>
    </p:spTree>
    <p:extLst>
      <p:ext uri="{BB962C8B-B14F-4D97-AF65-F5344CB8AC3E}">
        <p14:creationId xmlns:p14="http://schemas.microsoft.com/office/powerpoint/2010/main" val="2427164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9300" y="867560"/>
            <a:ext cx="5181600" cy="4225139"/>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83811"/>
            <a:ext cx="10515600" cy="1325563"/>
          </a:xfrm>
        </p:spPr>
        <p:txBody>
          <a:bodyPr/>
          <a:lstStyle/>
          <a:p>
            <a:r>
              <a:rPr lang="en-US" b="1" dirty="0">
                <a:solidFill>
                  <a:schemeClr val="bg1"/>
                </a:solidFill>
              </a:rPr>
              <a:t>Forensic Glow-Blood</a:t>
            </a:r>
          </a:p>
        </p:txBody>
      </p:sp>
      <p:sp>
        <p:nvSpPr>
          <p:cNvPr id="3" name="Content Placeholder 2"/>
          <p:cNvSpPr>
            <a:spLocks noGrp="1"/>
          </p:cNvSpPr>
          <p:nvPr>
            <p:ph sz="half" idx="1"/>
          </p:nvPr>
        </p:nvSpPr>
        <p:spPr>
          <a:xfrm>
            <a:off x="927768" y="2009374"/>
            <a:ext cx="4824663" cy="3267074"/>
          </a:xfrm>
        </p:spPr>
        <p:txBody>
          <a:bodyPr/>
          <a:lstStyle/>
          <a:p>
            <a:r>
              <a:rPr lang="en-US" dirty="0">
                <a:solidFill>
                  <a:schemeClr val="bg1"/>
                </a:solidFill>
              </a:rPr>
              <a:t>Some crimes leave behind blood stains. </a:t>
            </a:r>
          </a:p>
          <a:p>
            <a:r>
              <a:rPr lang="en-US" dirty="0">
                <a:solidFill>
                  <a:schemeClr val="bg1"/>
                </a:solidFill>
              </a:rPr>
              <a:t>Blood stains can indicate positions and movement of victims. </a:t>
            </a:r>
          </a:p>
          <a:p>
            <a:r>
              <a:rPr lang="en-US" dirty="0">
                <a:solidFill>
                  <a:schemeClr val="bg1"/>
                </a:solidFill>
              </a:rPr>
              <a:t>Reconstruct crime scenes.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0783" y="867560"/>
            <a:ext cx="4921917" cy="4225139"/>
          </a:xfrm>
        </p:spPr>
      </p:pic>
    </p:spTree>
    <p:extLst>
      <p:ext uri="{BB962C8B-B14F-4D97-AF65-F5344CB8AC3E}">
        <p14:creationId xmlns:p14="http://schemas.microsoft.com/office/powerpoint/2010/main" val="161855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6600" y="788988"/>
            <a:ext cx="5041900" cy="4357569"/>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04837"/>
            <a:ext cx="10515600" cy="1325563"/>
          </a:xfrm>
        </p:spPr>
        <p:txBody>
          <a:bodyPr/>
          <a:lstStyle/>
          <a:p>
            <a:r>
              <a:rPr lang="en-US" b="1" dirty="0">
                <a:solidFill>
                  <a:schemeClr val="bg1"/>
                </a:solidFill>
              </a:rPr>
              <a:t>Forensic Glow-Blood </a:t>
            </a:r>
          </a:p>
        </p:txBody>
      </p:sp>
      <p:sp>
        <p:nvSpPr>
          <p:cNvPr id="3" name="Content Placeholder 2"/>
          <p:cNvSpPr>
            <a:spLocks noGrp="1"/>
          </p:cNvSpPr>
          <p:nvPr>
            <p:ph sz="half" idx="1"/>
          </p:nvPr>
        </p:nvSpPr>
        <p:spPr>
          <a:xfrm>
            <a:off x="838200" y="1816101"/>
            <a:ext cx="4828674" cy="3009900"/>
          </a:xfrm>
        </p:spPr>
        <p:txBody>
          <a:bodyPr>
            <a:normAutofit/>
          </a:bodyPr>
          <a:lstStyle/>
          <a:p>
            <a:r>
              <a:rPr lang="en-US" dirty="0">
                <a:solidFill>
                  <a:schemeClr val="bg1"/>
                </a:solidFill>
              </a:rPr>
              <a:t>How do you find small areas of blood at a crime scene? </a:t>
            </a:r>
          </a:p>
          <a:p>
            <a:r>
              <a:rPr lang="en-US" dirty="0">
                <a:solidFill>
                  <a:schemeClr val="bg1"/>
                </a:solidFill>
              </a:rPr>
              <a:t>Using chemilluminescent blood detection spray! </a:t>
            </a:r>
          </a:p>
          <a:p>
            <a:pPr lvl="1"/>
            <a:r>
              <a:rPr lang="en-US" sz="2800" b="1" dirty="0">
                <a:solidFill>
                  <a:schemeClr val="bg1"/>
                </a:solidFill>
              </a:rPr>
              <a:t>LUMINOL</a:t>
            </a:r>
            <a:r>
              <a:rPr lang="en-US" sz="2800" dirty="0">
                <a:solidFill>
                  <a:schemeClr val="bg1"/>
                </a:solidFill>
              </a:rPr>
              <a:t> will glow in the presence of blood.</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66835" y="788989"/>
            <a:ext cx="4158365" cy="4357569"/>
          </a:xfrm>
          <a:prstGeom prst="rect">
            <a:avLst/>
          </a:prstGeom>
          <a:solidFill>
            <a:srgbClr val="FFFFFF">
              <a:shade val="85000"/>
            </a:srgbClr>
          </a:solidFill>
          <a:ln w="190500" cap="rnd">
            <a:solidFill>
              <a:srgbClr val="C0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3609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664" y="622300"/>
            <a:ext cx="10613136" cy="5568950"/>
          </a:xfrm>
          <a:prstGeom prst="rect">
            <a:avLst/>
          </a:prstGeom>
          <a:solidFill>
            <a:srgbClr val="C00000">
              <a:alpha val="7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b="1" dirty="0">
                <a:solidFill>
                  <a:schemeClr val="bg1"/>
                </a:solidFill>
              </a:rPr>
              <a:t>Forensic Glow-Blood</a:t>
            </a:r>
            <a:endParaRPr lang="en-US" dirty="0">
              <a:solidFill>
                <a:schemeClr val="bg1"/>
              </a:solidFill>
            </a:endParaRPr>
          </a:p>
        </p:txBody>
      </p:sp>
      <p:sp>
        <p:nvSpPr>
          <p:cNvPr id="5" name="Content Placeholder 4"/>
          <p:cNvSpPr>
            <a:spLocks noGrp="1"/>
          </p:cNvSpPr>
          <p:nvPr>
            <p:ph idx="1"/>
          </p:nvPr>
        </p:nvSpPr>
        <p:spPr>
          <a:xfrm>
            <a:off x="838200" y="1690688"/>
            <a:ext cx="10515600" cy="3949010"/>
          </a:xfrm>
        </p:spPr>
        <p:txBody>
          <a:bodyPr>
            <a:normAutofit fontScale="92500" lnSpcReduction="20000"/>
          </a:bodyPr>
          <a:lstStyle/>
          <a:p>
            <a:pPr marL="0" indent="0">
              <a:buNone/>
            </a:pPr>
            <a:r>
              <a:rPr lang="en-US" dirty="0">
                <a:solidFill>
                  <a:schemeClr val="bg1"/>
                </a:solidFill>
              </a:rPr>
              <a:t>To glow, </a:t>
            </a:r>
            <a:r>
              <a:rPr lang="en-US" dirty="0" err="1">
                <a:solidFill>
                  <a:schemeClr val="bg1"/>
                </a:solidFill>
              </a:rPr>
              <a:t>luminol</a:t>
            </a:r>
            <a:r>
              <a:rPr lang="en-US" dirty="0">
                <a:solidFill>
                  <a:schemeClr val="bg1"/>
                </a:solidFill>
              </a:rPr>
              <a:t> requires:</a:t>
            </a:r>
          </a:p>
          <a:p>
            <a:pPr marL="514350" indent="-514350">
              <a:buAutoNum type="arabicPeriod"/>
            </a:pPr>
            <a:r>
              <a:rPr lang="en-US" dirty="0">
                <a:solidFill>
                  <a:schemeClr val="bg1"/>
                </a:solidFill>
              </a:rPr>
              <a:t>An oxidizing agent</a:t>
            </a:r>
          </a:p>
          <a:p>
            <a:pPr marL="514350" indent="-514350">
              <a:buAutoNum type="arabicPeriod"/>
            </a:pPr>
            <a:r>
              <a:rPr lang="en-US" dirty="0">
                <a:solidFill>
                  <a:schemeClr val="bg1"/>
                </a:solidFill>
              </a:rPr>
              <a:t>An alkaline pH</a:t>
            </a:r>
          </a:p>
          <a:p>
            <a:pPr marL="514350" indent="-514350">
              <a:buAutoNum type="arabicPeriod"/>
            </a:pPr>
            <a:r>
              <a:rPr lang="en-US" dirty="0">
                <a:solidFill>
                  <a:schemeClr val="bg1"/>
                </a:solidFill>
              </a:rPr>
              <a:t>Catalyst (copper or iron)</a:t>
            </a:r>
          </a:p>
          <a:p>
            <a:pPr marL="0" indent="0">
              <a:buNone/>
            </a:pPr>
            <a:endParaRPr lang="en-US" dirty="0">
              <a:solidFill>
                <a:schemeClr val="bg1"/>
              </a:solidFill>
            </a:endParaRPr>
          </a:p>
          <a:p>
            <a:pPr marL="0" indent="0">
              <a:buNone/>
            </a:pPr>
            <a:r>
              <a:rPr lang="en-US" dirty="0">
                <a:solidFill>
                  <a:schemeClr val="bg1"/>
                </a:solidFill>
              </a:rPr>
              <a:t>When detection spray and blood react:</a:t>
            </a:r>
          </a:p>
          <a:p>
            <a:pPr marL="342900" indent="-342900">
              <a:buFont typeface="+mj-lt"/>
              <a:buAutoNum type="arabicPeriod"/>
            </a:pPr>
            <a:r>
              <a:rPr lang="en-US" dirty="0">
                <a:solidFill>
                  <a:schemeClr val="bg1"/>
                </a:solidFill>
              </a:rPr>
              <a:t>Iron in the blood acts as a catalyst.</a:t>
            </a:r>
          </a:p>
          <a:p>
            <a:pPr marL="342900" indent="-342900">
              <a:buFont typeface="+mj-lt"/>
              <a:buAutoNum type="arabicPeriod"/>
            </a:pPr>
            <a:r>
              <a:rPr lang="en-US" dirty="0">
                <a:solidFill>
                  <a:schemeClr val="bg1"/>
                </a:solidFill>
              </a:rPr>
              <a:t>Electrons in the detection spray enter an excited state.</a:t>
            </a:r>
          </a:p>
          <a:p>
            <a:pPr marL="342900" indent="-342900">
              <a:buFont typeface="+mj-lt"/>
              <a:buAutoNum type="arabicPeriod"/>
            </a:pPr>
            <a:r>
              <a:rPr lang="en-US" dirty="0">
                <a:solidFill>
                  <a:schemeClr val="bg1"/>
                </a:solidFill>
              </a:rPr>
              <a:t>Electrons relax to ground state and light energy is released</a:t>
            </a:r>
            <a:r>
              <a:rPr lang="en-US" dirty="0"/>
              <a:t>. </a:t>
            </a:r>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586535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90688"/>
            <a:ext cx="12192000" cy="13683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Ink Identification Using Chromatography</a:t>
            </a:r>
            <a:endParaRPr lang="en-US" dirty="0"/>
          </a:p>
        </p:txBody>
      </p:sp>
      <p:sp>
        <p:nvSpPr>
          <p:cNvPr id="3" name="Content Placeholder 2"/>
          <p:cNvSpPr>
            <a:spLocks noGrp="1"/>
          </p:cNvSpPr>
          <p:nvPr>
            <p:ph sz="half" idx="1"/>
          </p:nvPr>
        </p:nvSpPr>
        <p:spPr>
          <a:xfrm>
            <a:off x="838200" y="1744694"/>
            <a:ext cx="4064000" cy="1616075"/>
          </a:xfrm>
        </p:spPr>
        <p:txBody>
          <a:bodyPr>
            <a:normAutofit/>
          </a:bodyPr>
          <a:lstStyle/>
          <a:p>
            <a:pPr marL="0" indent="0">
              <a:buNone/>
            </a:pPr>
            <a:r>
              <a:rPr lang="en-US" dirty="0"/>
              <a:t>Use chromatography to analyze ink used to write a fraudulent check. </a:t>
            </a:r>
          </a:p>
          <a:p>
            <a:pPr marL="0" indent="0">
              <a:buNone/>
            </a:pPr>
            <a:endParaRPr lang="en-US" dirty="0"/>
          </a:p>
        </p:txBody>
      </p:sp>
      <p:sp>
        <p:nvSpPr>
          <p:cNvPr id="4" name="Content Placeholder 3"/>
          <p:cNvSpPr>
            <a:spLocks noGrp="1"/>
          </p:cNvSpPr>
          <p:nvPr>
            <p:ph sz="half" idx="2"/>
          </p:nvPr>
        </p:nvSpPr>
        <p:spPr>
          <a:xfrm>
            <a:off x="6515099" y="1744694"/>
            <a:ext cx="5054601" cy="1501775"/>
          </a:xfrm>
        </p:spPr>
        <p:txBody>
          <a:bodyPr>
            <a:normAutofit/>
          </a:bodyPr>
          <a:lstStyle/>
          <a:p>
            <a:pPr marL="0" indent="0">
              <a:buNone/>
            </a:pPr>
            <a:r>
              <a:rPr lang="en-US" dirty="0"/>
              <a:t>Three possible pens were tested to determine if any of them match the evidence sample.</a:t>
            </a:r>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535" t="34835" r="34785" b="36096"/>
          <a:stretch/>
        </p:blipFill>
        <p:spPr>
          <a:xfrm>
            <a:off x="1257300" y="3360769"/>
            <a:ext cx="3225800" cy="307340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102" t="5956" r="9790"/>
          <a:stretch/>
        </p:blipFill>
        <p:spPr>
          <a:xfrm rot="5400000">
            <a:off x="7475624" y="3244692"/>
            <a:ext cx="3133549" cy="3245116"/>
          </a:xfrm>
          <a:prstGeom prst="rect">
            <a:avLst/>
          </a:prstGeom>
        </p:spPr>
      </p:pic>
    </p:spTree>
    <p:extLst>
      <p:ext uri="{BB962C8B-B14F-4D97-AF65-F5344CB8AC3E}">
        <p14:creationId xmlns:p14="http://schemas.microsoft.com/office/powerpoint/2010/main" val="10641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144000" y="5687569"/>
            <a:ext cx="762000" cy="365125"/>
          </a:xfrm>
          <a:prstGeom prst="rect">
            <a:avLst/>
          </a:prstGeom>
        </p:spPr>
        <p:txBody>
          <a:bodyPr/>
          <a:lstStyle/>
          <a:p>
            <a:pPr>
              <a:defRPr/>
            </a:pPr>
            <a:fld id="{625E621F-96D0-41D9-84F2-340796928038}" type="slidenum">
              <a:rPr lang="en-US" smtClean="0"/>
              <a:pPr>
                <a:defRPr/>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441" y="0"/>
            <a:ext cx="5239560" cy="6858000"/>
          </a:xfrm>
          <a:prstGeom prst="rect">
            <a:avLst/>
          </a:prstGeom>
        </p:spPr>
      </p:pic>
      <p:grpSp>
        <p:nvGrpSpPr>
          <p:cNvPr id="2" name="Group 1"/>
          <p:cNvGrpSpPr/>
          <p:nvPr/>
        </p:nvGrpSpPr>
        <p:grpSpPr>
          <a:xfrm>
            <a:off x="0" y="3164681"/>
            <a:ext cx="6952441" cy="3693319"/>
            <a:chOff x="1283541" y="1848918"/>
            <a:chExt cx="5928061" cy="3693319"/>
          </a:xfrm>
        </p:grpSpPr>
        <p:sp>
          <p:nvSpPr>
            <p:cNvPr id="9" name="TextBox 8"/>
            <p:cNvSpPr txBox="1"/>
            <p:nvPr/>
          </p:nvSpPr>
          <p:spPr>
            <a:xfrm>
              <a:off x="1283541" y="1848918"/>
              <a:ext cx="5928061" cy="3693319"/>
            </a:xfrm>
            <a:prstGeom prst="rect">
              <a:avLst/>
            </a:prstGeom>
            <a:solidFill>
              <a:schemeClr val="accent6">
                <a:lumMod val="60000"/>
                <a:lumOff val="40000"/>
                <a:alpha val="85000"/>
              </a:schemeClr>
            </a:solidFill>
          </p:spPr>
          <p:txBody>
            <a:bodyPr wrap="square" rtlCol="0">
              <a:spAutoFit/>
            </a:bodyPr>
            <a:lstStyle/>
            <a:p>
              <a:pPr algn="ctr"/>
              <a:r>
                <a:rPr lang="en-US" sz="3200" b="1" dirty="0">
                  <a:latin typeface="Dotum" panose="020B0600000101010101" pitchFamily="34" charset="-127"/>
                  <a:ea typeface="Dotum" panose="020B0600000101010101" pitchFamily="34" charset="-127"/>
                </a:rPr>
                <a:t>If you have any questions we would love to hear from you!</a:t>
              </a:r>
            </a:p>
            <a:p>
              <a:endParaRPr lang="en-US" sz="2400" dirty="0">
                <a:latin typeface="Dotum" panose="020B0600000101010101" pitchFamily="34" charset="-127"/>
                <a:ea typeface="Dotum" panose="020B0600000101010101" pitchFamily="34" charset="-127"/>
              </a:endParaRPr>
            </a:p>
            <a:p>
              <a:r>
                <a:rPr lang="en-US" sz="3200" dirty="0">
                  <a:latin typeface="Dotum" panose="020B0600000101010101" pitchFamily="34" charset="-127"/>
                  <a:ea typeface="Dotum" panose="020B0600000101010101" pitchFamily="34" charset="-127"/>
                </a:rPr>
                <a:t>      		</a:t>
              </a:r>
              <a:r>
                <a:rPr lang="en-US" sz="3200" b="1" dirty="0">
                  <a:latin typeface="Dotum" panose="020B0600000101010101" pitchFamily="34" charset="-127"/>
                  <a:ea typeface="Dotum" panose="020B0600000101010101" pitchFamily="34" charset="-127"/>
                </a:rPr>
                <a:t>800-452-1261</a:t>
              </a:r>
            </a:p>
            <a:p>
              <a:endParaRPr lang="en-US" sz="3200" dirty="0">
                <a:latin typeface="Dotum" panose="020B0600000101010101" pitchFamily="34" charset="-127"/>
                <a:ea typeface="Dotum" panose="020B0600000101010101" pitchFamily="34" charset="-127"/>
              </a:endParaRPr>
            </a:p>
            <a:p>
              <a:endParaRPr lang="en-US" dirty="0">
                <a:latin typeface="Dotum" panose="020B0600000101010101" pitchFamily="34" charset="-127"/>
                <a:ea typeface="Dotum" panose="020B0600000101010101" pitchFamily="34" charset="-127"/>
              </a:endParaRPr>
            </a:p>
            <a:p>
              <a:r>
                <a:rPr lang="en-US" sz="3200" dirty="0">
                  <a:latin typeface="Dotum" panose="020B0600000101010101" pitchFamily="34" charset="-127"/>
                  <a:ea typeface="Dotum" panose="020B0600000101010101" pitchFamily="34" charset="-127"/>
                </a:rPr>
                <a:t>      		</a:t>
              </a:r>
              <a:r>
                <a:rPr lang="en-US" sz="3200" dirty="0">
                  <a:latin typeface="Dotum" panose="020B0600000101010101" pitchFamily="34" charset="-127"/>
                  <a:ea typeface="Dotum" panose="020B0600000101010101" pitchFamily="34" charset="-127"/>
                  <a:hlinkClick r:id="rId4"/>
                </a:rPr>
                <a:t>flinn@flinnsci.com</a:t>
              </a:r>
              <a:endParaRPr lang="en-US" sz="3200" dirty="0">
                <a:latin typeface="Dotum" panose="020B0600000101010101" pitchFamily="34" charset="-127"/>
                <a:ea typeface="Dotum" panose="020B0600000101010101" pitchFamily="34" charset="-127"/>
              </a:endParaRPr>
            </a:p>
            <a:p>
              <a:endParaRPr lang="en-US" sz="3200" dirty="0">
                <a:latin typeface="Dotum" panose="020B0600000101010101" pitchFamily="34" charset="-127"/>
                <a:ea typeface="Dotum" panose="020B0600000101010101" pitchFamily="34" charset="-127"/>
              </a:endParaRPr>
            </a:p>
          </p:txBody>
        </p:sp>
        <p:pic>
          <p:nvPicPr>
            <p:cNvPr id="1026" name="Picture 2" descr="C:\Users\jdieckmann\Desktop\MetroUI-Other-Phone-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7587" y="3177538"/>
              <a:ext cx="727075" cy="7270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jdieckmann\Desktop\Email_Shiny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3123" y="4389198"/>
              <a:ext cx="697119" cy="69711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3777" y="754138"/>
            <a:ext cx="3948608" cy="1545838"/>
          </a:xfrm>
          <a:prstGeom prst="rect">
            <a:avLst/>
          </a:prstGeom>
        </p:spPr>
      </p:pic>
    </p:spTree>
    <p:extLst>
      <p:ext uri="{BB962C8B-B14F-4D97-AF65-F5344CB8AC3E}">
        <p14:creationId xmlns:p14="http://schemas.microsoft.com/office/powerpoint/2010/main" val="312210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945515"/>
          </a:xfrm>
          <a:solidFill>
            <a:schemeClr val="tx2">
              <a:lumMod val="20000"/>
              <a:lumOff val="80000"/>
              <a:alpha val="85000"/>
            </a:schemeClr>
          </a:solidFill>
        </p:spPr>
        <p:txBody>
          <a:bodyPr>
            <a:normAutofit/>
          </a:bodyPr>
          <a:lstStyle/>
          <a:p>
            <a:pPr marL="228600"/>
            <a:r>
              <a:rPr lang="en-US" sz="4000" b="1" dirty="0">
                <a:latin typeface="Dotum" panose="020B0600000101010101" pitchFamily="34" charset="-127"/>
                <a:ea typeface="Dotum" panose="020B0600000101010101" pitchFamily="34" charset="-127"/>
              </a:rPr>
              <a:t> Forensics and NGSS – Disciplinary Core Ideas</a:t>
            </a:r>
          </a:p>
        </p:txBody>
      </p:sp>
      <p:sp>
        <p:nvSpPr>
          <p:cNvPr id="3" name="Content Placeholder 2"/>
          <p:cNvSpPr>
            <a:spLocks noGrp="1"/>
          </p:cNvSpPr>
          <p:nvPr>
            <p:ph idx="1"/>
          </p:nvPr>
        </p:nvSpPr>
        <p:spPr>
          <a:xfrm>
            <a:off x="0" y="1725560"/>
            <a:ext cx="12192000" cy="4216637"/>
          </a:xfrm>
          <a:solidFill>
            <a:schemeClr val="tx2">
              <a:lumMod val="20000"/>
              <a:lumOff val="80000"/>
              <a:alpha val="85000"/>
            </a:schemeClr>
          </a:solidFill>
        </p:spPr>
        <p:txBody>
          <a:bodyPr/>
          <a:lstStyle/>
          <a:p>
            <a:pPr marL="288925" indent="0">
              <a:buNone/>
            </a:pPr>
            <a:endParaRPr lang="en-US" sz="1600" dirty="0"/>
          </a:p>
          <a:p>
            <a:pPr marL="288925" indent="0">
              <a:buNone/>
            </a:pPr>
            <a:r>
              <a:rPr lang="en-US" sz="3200" dirty="0"/>
              <a:t>You get to customize and take content from all the major disciplines!</a:t>
            </a:r>
          </a:p>
          <a:p>
            <a:pPr marL="685800" indent="-396875"/>
            <a:r>
              <a:rPr lang="en-US" sz="3200" dirty="0"/>
              <a:t>HS-PS1.A: The structure and interactions of matter at the bulk scale are determined by electrical forces within and between atoms. (Chromatography, Fiber Analysis, Gel Electrophoresis) </a:t>
            </a:r>
          </a:p>
          <a:p>
            <a:pPr marL="685800" indent="-396875"/>
            <a:r>
              <a:rPr lang="en-US" sz="3200" dirty="0"/>
              <a:t>HS-PS3.B: Conservation of Energy and Energy Flow. (Bullet trajectory)</a:t>
            </a:r>
          </a:p>
          <a:p>
            <a:pPr marL="685800" indent="-396875"/>
            <a:r>
              <a:rPr lang="en-US" sz="3200" dirty="0"/>
              <a:t>HS-LS3.A: Inheritance of traits (DNA analysis) </a:t>
            </a:r>
          </a:p>
          <a:p>
            <a:pPr marL="685800" indent="-396875"/>
            <a:endParaRPr lang="en-US" sz="3200" dirty="0"/>
          </a:p>
          <a:p>
            <a:pPr marL="1143000" lvl="1" indent="-396875"/>
            <a:endParaRPr lang="en-US" dirty="0"/>
          </a:p>
          <a:p>
            <a:pPr marL="1143000" lvl="1" indent="-396875"/>
            <a:endParaRPr lang="en-US" sz="3200" dirty="0"/>
          </a:p>
        </p:txBody>
      </p:sp>
    </p:spTree>
    <p:extLst>
      <p:ext uri="{BB962C8B-B14F-4D97-AF65-F5344CB8AC3E}">
        <p14:creationId xmlns:p14="http://schemas.microsoft.com/office/powerpoint/2010/main" val="501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945515"/>
          </a:xfrm>
          <a:solidFill>
            <a:schemeClr val="tx2">
              <a:lumMod val="20000"/>
              <a:lumOff val="80000"/>
              <a:alpha val="85000"/>
            </a:schemeClr>
          </a:solidFill>
        </p:spPr>
        <p:txBody>
          <a:bodyPr/>
          <a:lstStyle/>
          <a:p>
            <a:pPr marL="228600"/>
            <a:r>
              <a:rPr lang="en-US" b="1" dirty="0">
                <a:latin typeface="Dotum" panose="020B0600000101010101" pitchFamily="34" charset="-127"/>
                <a:ea typeface="Dotum" panose="020B0600000101010101" pitchFamily="34" charset="-127"/>
              </a:rPr>
              <a:t>Forensics and NGSS – Crosscutting Concepts</a:t>
            </a:r>
          </a:p>
        </p:txBody>
      </p:sp>
      <p:sp>
        <p:nvSpPr>
          <p:cNvPr id="3" name="Content Placeholder 2"/>
          <p:cNvSpPr>
            <a:spLocks noGrp="1"/>
          </p:cNvSpPr>
          <p:nvPr>
            <p:ph idx="1"/>
          </p:nvPr>
        </p:nvSpPr>
        <p:spPr>
          <a:xfrm>
            <a:off x="0" y="1825626"/>
            <a:ext cx="12192000" cy="2663248"/>
          </a:xfrm>
          <a:solidFill>
            <a:schemeClr val="tx2">
              <a:lumMod val="20000"/>
              <a:lumOff val="80000"/>
              <a:alpha val="85000"/>
            </a:schemeClr>
          </a:solidFill>
        </p:spPr>
        <p:txBody>
          <a:bodyPr/>
          <a:lstStyle/>
          <a:p>
            <a:pPr marL="0" indent="0">
              <a:buNone/>
            </a:pPr>
            <a:endParaRPr lang="en-US" sz="1200" dirty="0"/>
          </a:p>
          <a:p>
            <a:pPr marL="808038" indent="-457200"/>
            <a:r>
              <a:rPr lang="en-US" sz="3200" dirty="0"/>
              <a:t>Case studies integrate concepts with common threads.</a:t>
            </a:r>
          </a:p>
          <a:p>
            <a:pPr marL="808038" indent="-457200"/>
            <a:r>
              <a:rPr lang="en-US" sz="3200" dirty="0"/>
              <a:t>Pattern recognition </a:t>
            </a:r>
          </a:p>
          <a:p>
            <a:pPr marL="808038" indent="-457200"/>
            <a:r>
              <a:rPr lang="en-US" sz="3200" dirty="0"/>
              <a:t>Today you will see activities that reinforce the patterns and cause and effect CCC </a:t>
            </a:r>
          </a:p>
        </p:txBody>
      </p:sp>
    </p:spTree>
    <p:extLst>
      <p:ext uri="{BB962C8B-B14F-4D97-AF65-F5344CB8AC3E}">
        <p14:creationId xmlns:p14="http://schemas.microsoft.com/office/powerpoint/2010/main" val="136334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8517"/>
            <a:ext cx="12192000" cy="957383"/>
          </a:xfrm>
          <a:prstGeom prst="rect">
            <a:avLst/>
          </a:prstGeom>
          <a:solidFill>
            <a:schemeClr val="accent6">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b="1" dirty="0">
                <a:latin typeface="Dotum" panose="020B0600000101010101" pitchFamily="34" charset="-127"/>
                <a:ea typeface="Dotum" panose="020B0600000101010101" pitchFamily="34" charset="-127"/>
              </a:rPr>
              <a:t>Agenda</a:t>
            </a:r>
          </a:p>
        </p:txBody>
      </p:sp>
      <p:sp>
        <p:nvSpPr>
          <p:cNvPr id="3" name="Content Placeholder 2"/>
          <p:cNvSpPr>
            <a:spLocks noGrp="1"/>
          </p:cNvSpPr>
          <p:nvPr>
            <p:ph idx="1"/>
          </p:nvPr>
        </p:nvSpPr>
        <p:spPr>
          <a:xfrm>
            <a:off x="0" y="1924441"/>
            <a:ext cx="12192000" cy="3488217"/>
          </a:xfrm>
          <a:solidFill>
            <a:schemeClr val="accent6">
              <a:lumMod val="60000"/>
              <a:lumOff val="40000"/>
              <a:alpha val="85000"/>
            </a:schemeClr>
          </a:solidFill>
        </p:spPr>
        <p:txBody>
          <a:bodyPr/>
          <a:lstStyle/>
          <a:p>
            <a:pPr marL="796925" indent="-339725"/>
            <a:r>
              <a:rPr lang="en-US" sz="4000" dirty="0"/>
              <a:t>Forensic Footwear Evidence – Demonstration</a:t>
            </a:r>
          </a:p>
          <a:p>
            <a:pPr marL="796925" indent="-339725"/>
            <a:r>
              <a:rPr lang="en-US" sz="4000" dirty="0"/>
              <a:t>Ink Identification using Chromatography – Hands on!</a:t>
            </a:r>
          </a:p>
          <a:p>
            <a:pPr marL="796925" indent="-339725"/>
            <a:r>
              <a:rPr lang="en-US" sz="4000" dirty="0"/>
              <a:t>Fiber Findings</a:t>
            </a:r>
          </a:p>
          <a:p>
            <a:pPr marL="796925" indent="-339725"/>
            <a:r>
              <a:rPr lang="en-US" sz="4000" dirty="0"/>
              <a:t>Bullet Trajectory Analysis</a:t>
            </a:r>
          </a:p>
          <a:p>
            <a:pPr marL="796925" indent="-339725"/>
            <a:r>
              <a:rPr lang="en-US" sz="4000" dirty="0"/>
              <a:t>Forensic Glow-blood</a:t>
            </a:r>
          </a:p>
          <a:p>
            <a:endParaRPr lang="en-US" sz="4000" dirty="0"/>
          </a:p>
          <a:p>
            <a:endParaRPr lang="en-US" sz="4000" dirty="0"/>
          </a:p>
          <a:p>
            <a:endParaRPr lang="en-US" sz="4000" dirty="0"/>
          </a:p>
          <a:p>
            <a:endParaRPr lang="en-US" dirty="0"/>
          </a:p>
        </p:txBody>
      </p:sp>
      <p:pic>
        <p:nvPicPr>
          <p:cNvPr id="2052" name="Picture 4" descr="http://www.clker.com/cliparts/a/9/2/6/11954231371909924156crimescene2_cefa_02.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2208212"/>
            <a:ext cx="5045063" cy="3783797"/>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46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1936" y="1873046"/>
            <a:ext cx="7103672" cy="3097160"/>
          </a:xfrm>
          <a:prstGeom prst="rect">
            <a:avLst/>
          </a:prstGeom>
          <a:solidFill>
            <a:schemeClr val="accent6">
              <a:lumMod val="60000"/>
              <a:lumOff val="40000"/>
              <a:alpha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28517"/>
            <a:ext cx="12192000" cy="957383"/>
          </a:xfrm>
          <a:prstGeom prst="rect">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236" y="344426"/>
            <a:ext cx="10515600" cy="1325563"/>
          </a:xfrm>
        </p:spPr>
        <p:txBody>
          <a:bodyPr>
            <a:normAutofit/>
          </a:bodyPr>
          <a:lstStyle/>
          <a:p>
            <a:r>
              <a:rPr lang="en-US" sz="4800" b="1" dirty="0">
                <a:latin typeface="Dotum" panose="020B0600000101010101" pitchFamily="34" charset="-127"/>
                <a:ea typeface="Dotum" panose="020B0600000101010101" pitchFamily="34" charset="-127"/>
              </a:rPr>
              <a:t>Forensic Footwear Evidence</a:t>
            </a:r>
          </a:p>
        </p:txBody>
      </p:sp>
      <p:sp>
        <p:nvSpPr>
          <p:cNvPr id="3" name="Content Placeholder 2"/>
          <p:cNvSpPr>
            <a:spLocks noGrp="1"/>
          </p:cNvSpPr>
          <p:nvPr>
            <p:ph idx="1"/>
          </p:nvPr>
        </p:nvSpPr>
        <p:spPr>
          <a:xfrm>
            <a:off x="783236" y="2028260"/>
            <a:ext cx="6985000" cy="3048120"/>
          </a:xfrm>
        </p:spPr>
        <p:txBody>
          <a:bodyPr>
            <a:normAutofit/>
          </a:bodyPr>
          <a:lstStyle/>
          <a:p>
            <a:r>
              <a:rPr lang="en-US" sz="3600" dirty="0"/>
              <a:t>Every crime has an entry and exit.</a:t>
            </a:r>
          </a:p>
          <a:p>
            <a:r>
              <a:rPr lang="en-US" sz="3600" dirty="0"/>
              <a:t>Shoe impressions hard to conceal.</a:t>
            </a:r>
          </a:p>
          <a:p>
            <a:r>
              <a:rPr lang="en-US" sz="3600" dirty="0"/>
              <a:t>Come in two forms:</a:t>
            </a:r>
          </a:p>
          <a:p>
            <a:pPr lvl="1"/>
            <a:r>
              <a:rPr lang="en-US" sz="3200" dirty="0"/>
              <a:t>Prints</a:t>
            </a:r>
          </a:p>
          <a:p>
            <a:pPr lvl="1"/>
            <a:r>
              <a:rPr lang="en-US" sz="3200" dirty="0"/>
              <a:t>Impressions</a:t>
            </a:r>
          </a:p>
        </p:txBody>
      </p:sp>
      <p:grpSp>
        <p:nvGrpSpPr>
          <p:cNvPr id="5" name="Group 4"/>
          <p:cNvGrpSpPr/>
          <p:nvPr/>
        </p:nvGrpSpPr>
        <p:grpSpPr>
          <a:xfrm rot="19828959">
            <a:off x="7061656" y="2897415"/>
            <a:ext cx="4625929" cy="3266266"/>
            <a:chOff x="5765334" y="3120417"/>
            <a:chExt cx="4557301" cy="3239879"/>
          </a:xfrm>
        </p:grpSpPr>
        <p:pic>
          <p:nvPicPr>
            <p:cNvPr id="1026" name="Picture 2" descr="https://s-media-cache-ak0.pinimg.com/236x/52/e9/05/52e905114e210c5988ef010de0f58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20270">
              <a:off x="5816782" y="4041606"/>
              <a:ext cx="2267242" cy="2370138"/>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2" descr="https://s-media-cache-ak0.pinimg.com/236x/52/e9/05/52e905114e210c5988ef010de0f58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20270">
              <a:off x="8009276" y="3063638"/>
              <a:ext cx="2256580" cy="2370138"/>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17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55111"/>
            <a:ext cx="12192000" cy="3657316"/>
          </a:xfrm>
          <a:prstGeom prst="rect">
            <a:avLst/>
          </a:prstGeom>
          <a:solidFill>
            <a:schemeClr val="accent6">
              <a:lumMod val="60000"/>
              <a:lumOff val="40000"/>
              <a:alpha val="7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28517"/>
            <a:ext cx="12192000" cy="957383"/>
          </a:xfrm>
          <a:prstGeom prst="rect">
            <a:avLst/>
          </a:prstGeom>
          <a:solidFill>
            <a:schemeClr val="accent6">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a:latin typeface="Dotum" panose="020B0600000101010101" pitchFamily="34" charset="-127"/>
                <a:ea typeface="Dotum" panose="020B0600000101010101" pitchFamily="34" charset="-127"/>
              </a:rPr>
              <a:t>How to Take a Footwear Impression</a:t>
            </a:r>
          </a:p>
        </p:txBody>
      </p:sp>
      <p:sp>
        <p:nvSpPr>
          <p:cNvPr id="3" name="Content Placeholder 2"/>
          <p:cNvSpPr>
            <a:spLocks noGrp="1"/>
          </p:cNvSpPr>
          <p:nvPr>
            <p:ph idx="1"/>
          </p:nvPr>
        </p:nvSpPr>
        <p:spPr>
          <a:xfrm>
            <a:off x="838200" y="2390048"/>
            <a:ext cx="10515600" cy="3522379"/>
          </a:xfrm>
        </p:spPr>
        <p:txBody>
          <a:bodyPr>
            <a:normAutofit/>
          </a:bodyPr>
          <a:lstStyle/>
          <a:p>
            <a:pPr marL="514350" indent="-514350">
              <a:buAutoNum type="arabicPeriod"/>
            </a:pPr>
            <a:r>
              <a:rPr lang="en-US" sz="3200" dirty="0"/>
              <a:t>Locate the footprint.</a:t>
            </a:r>
          </a:p>
          <a:p>
            <a:pPr marL="514350" indent="-514350">
              <a:buAutoNum type="arabicPeriod"/>
            </a:pPr>
            <a:r>
              <a:rPr lang="en-US" sz="3200" dirty="0"/>
              <a:t>Spray the medium with dust or dirt hardener.</a:t>
            </a:r>
          </a:p>
          <a:p>
            <a:pPr marL="514350" indent="-514350">
              <a:buAutoNum type="arabicPeriod" startAt="3"/>
            </a:pPr>
            <a:r>
              <a:rPr lang="en-US" sz="3200" dirty="0"/>
              <a:t>Surround the footprint with a casting frame. </a:t>
            </a:r>
          </a:p>
          <a:p>
            <a:pPr marL="514350" indent="-514350">
              <a:buAutoNum type="arabicPeriod" startAt="3"/>
            </a:pPr>
            <a:r>
              <a:rPr lang="en-US" sz="3200" dirty="0"/>
              <a:t>Mix Shake-N-Cast™ and pour.</a:t>
            </a:r>
          </a:p>
          <a:p>
            <a:pPr marL="514350" indent="-514350">
              <a:buFont typeface="Arial" panose="020B0604020202020204" pitchFamily="34" charset="0"/>
              <a:buAutoNum type="arabicPeriod" startAt="3"/>
            </a:pPr>
            <a:r>
              <a:rPr lang="en-US" sz="3200" dirty="0"/>
              <a:t>Wait 30 minutes and remove your impression. </a:t>
            </a:r>
          </a:p>
          <a:p>
            <a:pPr marL="514350" indent="-514350">
              <a:buFont typeface="Arial" panose="020B0604020202020204" pitchFamily="34" charset="0"/>
              <a:buAutoNum type="arabicPeriod" startAt="3"/>
            </a:pPr>
            <a:r>
              <a:rPr lang="en-US" sz="3200" dirty="0"/>
              <a:t>Brush the dirt away with a beaker brush or similar. </a:t>
            </a:r>
          </a:p>
          <a:p>
            <a:pPr marL="0" indent="0">
              <a:buNone/>
            </a:pPr>
            <a:endParaRPr lang="en-US" dirty="0"/>
          </a:p>
          <a:p>
            <a:pPr marL="0" indent="0">
              <a:buNone/>
            </a:pPr>
            <a:endParaRPr lang="en-US" dirty="0"/>
          </a:p>
          <a:p>
            <a:pPr marL="457200" lvl="1" indent="0">
              <a:buNone/>
            </a:pPr>
            <a:endParaRPr lang="en-US" dirty="0"/>
          </a:p>
        </p:txBody>
      </p:sp>
      <p:pic>
        <p:nvPicPr>
          <p:cNvPr id="1028" name="Picture 4" descr="http://www.flinnsci.com/store/catalogPhotos/AP7756c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782" y="2030335"/>
            <a:ext cx="2535382" cy="25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8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8517"/>
            <a:ext cx="12192000" cy="957383"/>
          </a:xfrm>
          <a:prstGeom prst="rect">
            <a:avLst/>
          </a:prstGeom>
          <a:solidFill>
            <a:schemeClr val="accent6">
              <a:lumMod val="60000"/>
              <a:lumOff val="4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65125"/>
            <a:ext cx="12192000" cy="1325563"/>
          </a:xfrm>
        </p:spPr>
        <p:txBody>
          <a:bodyPr>
            <a:normAutofit/>
          </a:bodyPr>
          <a:lstStyle/>
          <a:p>
            <a:pPr algn="ctr"/>
            <a:r>
              <a:rPr lang="en-US" sz="4000" b="1" dirty="0">
                <a:latin typeface="Dotum" panose="020B0600000101010101" pitchFamily="34" charset="-127"/>
                <a:ea typeface="Dotum" panose="020B0600000101010101" pitchFamily="34" charset="-127"/>
              </a:rPr>
              <a:t>Practice Footwear Impressions Using BioFoam</a:t>
            </a:r>
            <a:r>
              <a:rPr lang="en-US" sz="4000" b="1" baseline="32000" dirty="0">
                <a:latin typeface="Dotum" panose="020B0600000101010101" pitchFamily="34" charset="-127"/>
                <a:ea typeface="Dotum" panose="020B0600000101010101" pitchFamily="34" charset="-127"/>
              </a:rPr>
              <a:t>®</a:t>
            </a:r>
          </a:p>
        </p:txBody>
      </p:sp>
      <p:sp>
        <p:nvSpPr>
          <p:cNvPr id="3" name="Content Placeholder 2"/>
          <p:cNvSpPr>
            <a:spLocks noGrp="1"/>
          </p:cNvSpPr>
          <p:nvPr>
            <p:ph sz="half" idx="1"/>
          </p:nvPr>
        </p:nvSpPr>
        <p:spPr>
          <a:xfrm>
            <a:off x="683046" y="1854079"/>
            <a:ext cx="6266394" cy="1054373"/>
          </a:xfrm>
          <a:solidFill>
            <a:schemeClr val="accent6">
              <a:lumMod val="60000"/>
              <a:lumOff val="40000"/>
              <a:alpha val="85000"/>
            </a:schemeClr>
          </a:solidFill>
          <a:effectLst>
            <a:softEdge rad="63500"/>
          </a:effectLst>
        </p:spPr>
        <p:txBody>
          <a:bodyPr/>
          <a:lstStyle/>
          <a:p>
            <a:pPr marL="0" indent="0">
              <a:buNone/>
            </a:pPr>
            <a:r>
              <a:rPr lang="en-US" sz="3200" dirty="0"/>
              <a:t>Practice taking footwear impressions in the lab before trying it in the field. </a:t>
            </a:r>
          </a:p>
          <a:p>
            <a:pPr marL="0" indent="0">
              <a:buNone/>
            </a:pPr>
            <a:endParaRPr lang="en-US" dirty="0"/>
          </a:p>
        </p:txBody>
      </p:sp>
      <p:pic>
        <p:nvPicPr>
          <p:cNvPr id="6" name="Picture 2" descr="http://www.flinnsci.com/store/catalogPhotos/AP7755_1ca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37263" y="3071843"/>
            <a:ext cx="3349471" cy="3349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linnsci.com/store/catalogCategoryThumbnails/AP7755_2ca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365" y="2041367"/>
            <a:ext cx="4705653" cy="376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4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4954</TotalTime>
  <Words>3556</Words>
  <Application>Microsoft Office PowerPoint</Application>
  <PresentationFormat>Widescreen</PresentationFormat>
  <Paragraphs>340</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Dotum</vt:lpstr>
      <vt:lpstr>Arial</vt:lpstr>
      <vt:lpstr>Calibri</vt:lpstr>
      <vt:lpstr>Calibri Light</vt:lpstr>
      <vt:lpstr>Cambria Math</vt:lpstr>
      <vt:lpstr>Times New Roman</vt:lpstr>
      <vt:lpstr>Verdana</vt:lpstr>
      <vt:lpstr>Office Theme</vt:lpstr>
      <vt:lpstr>Investigating Forensics</vt:lpstr>
      <vt:lpstr>Teaching Forensics</vt:lpstr>
      <vt:lpstr>Forensics and NGSS – The Practices</vt:lpstr>
      <vt:lpstr> Forensics and NGSS – Disciplinary Core Ideas</vt:lpstr>
      <vt:lpstr>Forensics and NGSS – Crosscutting Concepts</vt:lpstr>
      <vt:lpstr>Agenda</vt:lpstr>
      <vt:lpstr>Forensic Footwear Evidence</vt:lpstr>
      <vt:lpstr>How to Take a Footwear Impression</vt:lpstr>
      <vt:lpstr>Practice Footwear Impressions Using BioFoam®</vt:lpstr>
      <vt:lpstr>Practice Footwear Impressions Using BioFoam®</vt:lpstr>
      <vt:lpstr>Ink Identification using Chromatography</vt:lpstr>
      <vt:lpstr>PowerPoint Presentation</vt:lpstr>
      <vt:lpstr>Ink Identification Using Chromatography</vt:lpstr>
      <vt:lpstr>Fiber Findings </vt:lpstr>
      <vt:lpstr>Fiber Findings− Burn Test</vt:lpstr>
      <vt:lpstr>Fiber Findings−Dye Affinity</vt:lpstr>
      <vt:lpstr>Fiber Findings – Dye Affinity</vt:lpstr>
      <vt:lpstr>Fiber Findings Results </vt:lpstr>
      <vt:lpstr>Forensics Products</vt:lpstr>
      <vt:lpstr>Analyzing Bullets and Ballistics</vt:lpstr>
      <vt:lpstr>Bullet Trajectory Analysis - Scenario</vt:lpstr>
      <vt:lpstr>Questioning Mr. D</vt:lpstr>
      <vt:lpstr>The sketch shows the bullet hole in the wall (1) and the three bullet casings. (2-4) </vt:lpstr>
      <vt:lpstr>Bullet Trajectory Analysis</vt:lpstr>
      <vt:lpstr>Bullet Trajectory Analysis – Impact Angle</vt:lpstr>
      <vt:lpstr>Bullet Trajectory Analysis</vt:lpstr>
      <vt:lpstr>Bullet Trajectory Analysis</vt:lpstr>
      <vt:lpstr>Bullet Trajectory Analysis</vt:lpstr>
      <vt:lpstr>Bullet Trajectory Analysis</vt:lpstr>
      <vt:lpstr>Bullet Trajectory Analysis</vt:lpstr>
      <vt:lpstr>Forensic Glow-Blood</vt:lpstr>
      <vt:lpstr>Forensic Glow-Blood </vt:lpstr>
      <vt:lpstr>Forensic Glow-Blood</vt:lpstr>
      <vt:lpstr>Ink Identification Using Chromatography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Forensics</dc:title>
  <dc:creator>Jennifer Sternberg</dc:creator>
  <cp:lastModifiedBy>Meg Griffith</cp:lastModifiedBy>
  <cp:revision>158</cp:revision>
  <cp:lastPrinted>2016-03-28T16:52:14Z</cp:lastPrinted>
  <dcterms:created xsi:type="dcterms:W3CDTF">2015-08-28T18:44:29Z</dcterms:created>
  <dcterms:modified xsi:type="dcterms:W3CDTF">2016-11-10T07:55:04Z</dcterms:modified>
</cp:coreProperties>
</file>