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1" r:id="rId3"/>
    <p:sldId id="311" r:id="rId4"/>
    <p:sldId id="258" r:id="rId5"/>
    <p:sldId id="338" r:id="rId6"/>
    <p:sldId id="310" r:id="rId7"/>
    <p:sldId id="266" r:id="rId8"/>
    <p:sldId id="298" r:id="rId9"/>
    <p:sldId id="317" r:id="rId10"/>
    <p:sldId id="316" r:id="rId11"/>
    <p:sldId id="318" r:id="rId12"/>
    <p:sldId id="314" r:id="rId13"/>
    <p:sldId id="323" r:id="rId14"/>
    <p:sldId id="332" r:id="rId15"/>
    <p:sldId id="325" r:id="rId16"/>
    <p:sldId id="331" r:id="rId17"/>
    <p:sldId id="327" r:id="rId18"/>
    <p:sldId id="328" r:id="rId19"/>
    <p:sldId id="329" r:id="rId20"/>
    <p:sldId id="309" r:id="rId21"/>
    <p:sldId id="319" r:id="rId22"/>
    <p:sldId id="320" r:id="rId23"/>
    <p:sldId id="333" r:id="rId24"/>
    <p:sldId id="335" r:id="rId25"/>
    <p:sldId id="336" r:id="rId26"/>
    <p:sldId id="334" r:id="rId27"/>
    <p:sldId id="344" r:id="rId28"/>
    <p:sldId id="337" r:id="rId29"/>
    <p:sldId id="339" r:id="rId30"/>
    <p:sldId id="341" r:id="rId31"/>
    <p:sldId id="340" r:id="rId32"/>
    <p:sldId id="345" r:id="rId33"/>
    <p:sldId id="322" r:id="rId34"/>
    <p:sldId id="330" r:id="rId35"/>
    <p:sldId id="343" r:id="rId36"/>
    <p:sldId id="312" r:id="rId37"/>
    <p:sldId id="313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00FF"/>
    <a:srgbClr val="FF0000"/>
    <a:srgbClr val="00FF00"/>
    <a:srgbClr val="996633"/>
    <a:srgbClr val="EEEEEE"/>
    <a:srgbClr val="FF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0929"/>
  </p:normalViewPr>
  <p:slideViewPr>
    <p:cSldViewPr>
      <p:cViewPr varScale="1">
        <p:scale>
          <a:sx n="74" d="100"/>
          <a:sy n="74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i-file\groups\Tech%20Services\Irene\AP%20Chemistry\CaCO3%20Decomp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ifs01.fsi\groups\Tech%20Services\Janet\New%20Product%20Development\2015\AP%20Physics%201\AP7735%20Speed%20of%20Sound\Resonanc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Speed of</a:t>
            </a:r>
            <a:r>
              <a:rPr lang="en-US" sz="2400" baseline="0" dirty="0" smtClean="0"/>
              <a:t> Sound in Closed Tube</a:t>
            </a:r>
            <a:endParaRPr lang="en-US" sz="2400" dirty="0"/>
          </a:p>
        </c:rich>
      </c:tx>
      <c:layout>
        <c:manualLayout>
          <c:xMode val="edge"/>
          <c:yMode val="edge"/>
          <c:x val="0.21589325508839696"/>
          <c:y val="2.945029758604118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684965086911307E-2"/>
          <c:y val="0.11320930834349932"/>
          <c:w val="0.65992639188257962"/>
          <c:h val="0.60947385799794751"/>
        </c:manualLayout>
      </c:layou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-101057520"/>
        <c:axId val="-101070032"/>
      </c:scatterChart>
      <c:valAx>
        <c:axId val="-101057520"/>
        <c:scaling>
          <c:orientation val="minMax"/>
          <c:max val="40"/>
        </c:scaling>
        <c:delete val="0"/>
        <c:axPos val="b"/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01070032"/>
        <c:crosses val="autoZero"/>
        <c:crossBetween val="midCat"/>
        <c:majorUnit val="10"/>
        <c:minorUnit val="2"/>
      </c:valAx>
      <c:valAx>
        <c:axId val="-101070032"/>
        <c:scaling>
          <c:orientation val="minMax"/>
          <c:min val="0"/>
        </c:scaling>
        <c:delete val="1"/>
        <c:axPos val="l"/>
        <c:majorGridlines/>
        <c:numFmt formatCode="#,##0.00" sourceLinked="0"/>
        <c:majorTickMark val="cross"/>
        <c:minorTickMark val="in"/>
        <c:tickLblPos val="nextTo"/>
        <c:crossAx val="-10105752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333399"/>
                </a:solidFill>
              </a:rPr>
              <a:t>Speed of Sound in Closed-End Tube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dk1">
                      <a:tint val="88500"/>
                      <a:shade val="51000"/>
                      <a:satMod val="130000"/>
                    </a:schemeClr>
                  </a:gs>
                  <a:gs pos="80000">
                    <a:schemeClr val="dk1">
                      <a:tint val="88500"/>
                      <a:shade val="93000"/>
                      <a:satMod val="130000"/>
                    </a:schemeClr>
                  </a:gs>
                  <a:gs pos="100000">
                    <a:schemeClr val="dk1">
                      <a:tint val="885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dk1">
                    <a:tint val="885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19050" cap="rnd">
                <a:solidFill>
                  <a:schemeClr val="dk1">
                    <a:tint val="88500"/>
                  </a:schemeClr>
                </a:solidFill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6.7767716535433065E-2"/>
                  <c:y val="-3.429753572470108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'Graph (2)'!$B$2:$B$10</c:f>
              <c:numCache>
                <c:formatCode>0.00</c:formatCode>
                <c:ptCount val="9"/>
                <c:pt idx="1">
                  <c:v>2.96</c:v>
                </c:pt>
                <c:pt idx="2">
                  <c:v>3.19</c:v>
                </c:pt>
                <c:pt idx="3">
                  <c:v>3.82</c:v>
                </c:pt>
                <c:pt idx="4">
                  <c:v>4</c:v>
                </c:pt>
                <c:pt idx="5">
                  <c:v>4.5</c:v>
                </c:pt>
                <c:pt idx="6">
                  <c:v>5.13</c:v>
                </c:pt>
                <c:pt idx="7">
                  <c:v>5.38</c:v>
                </c:pt>
                <c:pt idx="8">
                  <c:v>5.95</c:v>
                </c:pt>
              </c:numCache>
            </c:numRef>
          </c:xVal>
          <c:yVal>
            <c:numRef>
              <c:f>'Graph (2)'!$C$2:$C$10</c:f>
              <c:numCache>
                <c:formatCode>General</c:formatCode>
                <c:ptCount val="9"/>
                <c:pt idx="1">
                  <c:v>256</c:v>
                </c:pt>
                <c:pt idx="2">
                  <c:v>288</c:v>
                </c:pt>
                <c:pt idx="3">
                  <c:v>320</c:v>
                </c:pt>
                <c:pt idx="4">
                  <c:v>341.3</c:v>
                </c:pt>
                <c:pt idx="5">
                  <c:v>384</c:v>
                </c:pt>
                <c:pt idx="6">
                  <c:v>426.7</c:v>
                </c:pt>
                <c:pt idx="7">
                  <c:v>480</c:v>
                </c:pt>
                <c:pt idx="8">
                  <c:v>512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1060784"/>
        <c:axId val="-101072752"/>
      </c:scatterChart>
      <c:valAx>
        <c:axId val="-101060784"/>
        <c:scaling>
          <c:orientation val="minMax"/>
          <c:max val="6"/>
          <c:min val="2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Inverse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Air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Column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Length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(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072752"/>
        <c:crosses val="autoZero"/>
        <c:crossBetween val="midCat"/>
      </c:valAx>
      <c:valAx>
        <c:axId val="-101072752"/>
        <c:scaling>
          <c:orientation val="minMax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Frequency</a:t>
                </a:r>
                <a:r>
                  <a:rPr lang="en-US" sz="2400" dirty="0">
                    <a:solidFill>
                      <a:schemeClr val="tx1"/>
                    </a:solidFill>
                  </a:rPr>
                  <a:t> (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Hz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060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4FAE903-7E88-4DC7-B551-CA71ABB2CA64}" type="datetimeFigureOut">
              <a:rPr lang="en-US"/>
              <a:pPr>
                <a:defRPr/>
              </a:pPr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9259FDDC-B7F9-4CC6-81B9-05F269B1F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92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0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2" y="4416428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6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0" y="8831266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7D1232-00AB-4B11-AE1E-076697C4F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6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902F-BA12-4D53-B07E-067914776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CE7-2B05-478F-BC66-028D86773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0A99-1A67-4174-A8D4-7CDD11157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D034-F98B-442C-B9BF-5B35A74B6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153400" cy="102076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2"/>
                </a:solidFill>
                <a:latin typeface="Clearface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621F-96D0-41D9-84F2-340796928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F128-6D3E-492E-A78F-F71E4E3A8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1B9F-29BE-469E-9D70-CB135DDE8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DDF3-38C8-43FC-B1D9-42E7D9591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91442-EB0C-42F7-BED9-B1CA6E536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BF5A-BEA1-408B-B5E5-C6D1E2829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6FDF-281B-4523-BB08-5CE96B00C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05A2-9487-463B-9864-29C363F44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PT_V1-Green Gradient.pdf                                      00522AEDMacintosh HD                   BB702970: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5791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099C590B-FD1D-4DA1-996D-C9A53AFDF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31A1-D4F1-4191-B28A-97FA33A97C0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3400" y="1600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1" dirty="0">
                <a:latin typeface="Revue" charset="0"/>
              </a:rPr>
              <a:t>Flinn Scientific</a:t>
            </a:r>
            <a:r>
              <a:rPr lang="en-US" sz="3600" dirty="0">
                <a:solidFill>
                  <a:schemeClr val="tx2"/>
                </a:solidFill>
                <a:latin typeface="Revue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Revue" charset="0"/>
              </a:rPr>
            </a:br>
            <a:r>
              <a:rPr lang="en-US" sz="1400" dirty="0">
                <a:solidFill>
                  <a:schemeClr val="tx2"/>
                </a:solidFill>
                <a:latin typeface="Revue" charset="0"/>
              </a:rPr>
              <a:t/>
            </a:r>
            <a:br>
              <a:rPr lang="en-US" sz="1400" dirty="0">
                <a:solidFill>
                  <a:schemeClr val="tx2"/>
                </a:solidFill>
                <a:latin typeface="Revue" charset="0"/>
              </a:rPr>
            </a:br>
            <a:r>
              <a:rPr lang="en-US" sz="3600" b="1" dirty="0" smtClean="0">
                <a:solidFill>
                  <a:schemeClr val="accent2"/>
                </a:solidFill>
                <a:latin typeface="Clearface Bold" charset="0"/>
              </a:rPr>
              <a:t>Advanced Inquiry </a:t>
            </a:r>
            <a:r>
              <a:rPr lang="en-US" sz="3600" b="1" dirty="0">
                <a:solidFill>
                  <a:schemeClr val="accent2"/>
                </a:solidFill>
                <a:latin typeface="Clearface Bold" charset="0"/>
              </a:rPr>
              <a:t>Labs for</a:t>
            </a:r>
          </a:p>
          <a:p>
            <a:pPr algn="ctr" eaLnBrk="1" hangingPunct="1"/>
            <a:r>
              <a:rPr lang="en-US" sz="3600" b="1" dirty="0" smtClean="0">
                <a:solidFill>
                  <a:schemeClr val="accent2"/>
                </a:solidFill>
                <a:latin typeface="Clearface Bold" charset="0"/>
              </a:rPr>
              <a:t>AP* Physics 1 &amp; 2</a:t>
            </a:r>
            <a:endParaRPr lang="en-US" sz="3600" b="1" dirty="0">
              <a:solidFill>
                <a:schemeClr val="accent2"/>
              </a:solidFill>
              <a:latin typeface="Clearface Bold" charset="0"/>
            </a:endParaRP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learface Regular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Clearface Regular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learface Heavy" charset="0"/>
              </a:rPr>
              <a:t>Gus Alvarez</a:t>
            </a: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learface Heavy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Clearface Heavy" charset="0"/>
              </a:rPr>
            </a:b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86400"/>
            <a:ext cx="444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*AP is a registered trademark of the College Board, which was</a:t>
            </a:r>
          </a:p>
          <a:p>
            <a:r>
              <a:rPr lang="en-US" sz="1200" dirty="0" smtClean="0"/>
              <a:t>not involved in the production of, and does not endorse, this product.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/>
          <a:lstStyle/>
          <a:p>
            <a:r>
              <a:rPr lang="en-US" sz="3600" dirty="0" smtClean="0"/>
              <a:t>Guided Inquiry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886700" cy="4297363"/>
          </a:xfrm>
        </p:spPr>
        <p:txBody>
          <a:bodyPr/>
          <a:lstStyle/>
          <a:p>
            <a:r>
              <a:rPr lang="en-US" dirty="0" smtClean="0"/>
              <a:t>Explore the relationship between Force and Acceleration</a:t>
            </a:r>
          </a:p>
          <a:p>
            <a:r>
              <a:rPr lang="en-US" dirty="0" smtClean="0"/>
              <a:t>Explore the relationship between Acceleration and Mass</a:t>
            </a:r>
          </a:p>
          <a:p>
            <a:pPr marL="0" indent="0">
              <a:buNone/>
            </a:pPr>
            <a:r>
              <a:rPr lang="en-US" dirty="0" smtClean="0"/>
              <a:t>	- identify independent </a:t>
            </a:r>
            <a:r>
              <a:rPr lang="en-US" dirty="0"/>
              <a:t>and dependent 		  variables</a:t>
            </a:r>
          </a:p>
          <a:p>
            <a:pPr marL="0" indent="0">
              <a:buNone/>
            </a:pPr>
            <a:r>
              <a:rPr lang="en-US" dirty="0"/>
              <a:t>	- identify variables that should be held 		</a:t>
            </a:r>
            <a:r>
              <a:rPr lang="en-US" dirty="0" smtClean="0"/>
              <a:t>  constant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92628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Data and Results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" y="899810"/>
            <a:ext cx="7764555" cy="49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985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Data and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01B9F-29BE-469E-9D70-CB135DDE84E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16150"/>
            <a:ext cx="6705600" cy="51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391400" cy="1096962"/>
          </a:xfrm>
        </p:spPr>
        <p:txBody>
          <a:bodyPr/>
          <a:lstStyle/>
          <a:p>
            <a:pPr algn="ctr"/>
            <a:r>
              <a:rPr lang="en-US" sz="3600" dirty="0" smtClean="0"/>
              <a:t>Speed of Sound – Advanced </a:t>
            </a:r>
            <a:r>
              <a:rPr lang="en-US" sz="3600" dirty="0" smtClean="0">
                <a:solidFill>
                  <a:srgbClr val="333399"/>
                </a:solidFill>
              </a:rPr>
              <a:t>Inquiry</a:t>
            </a:r>
            <a:r>
              <a:rPr lang="en-US" sz="3600" dirty="0" smtClean="0"/>
              <a:t> Lab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791200" cy="3886200"/>
          </a:xfrm>
        </p:spPr>
        <p:txBody>
          <a:bodyPr/>
          <a:lstStyle/>
          <a:p>
            <a:r>
              <a:rPr lang="en-US" sz="2800" dirty="0" smtClean="0"/>
              <a:t>Big Idea 6 (Waves), Investigation 14</a:t>
            </a:r>
          </a:p>
          <a:p>
            <a:r>
              <a:rPr lang="en-US" sz="2800" dirty="0" smtClean="0"/>
              <a:t>Investigate methods for measuring the speed of sound in air.</a:t>
            </a:r>
          </a:p>
          <a:p>
            <a:r>
              <a:rPr lang="en-US" sz="2800" dirty="0" smtClean="0"/>
              <a:t>Two techniques</a:t>
            </a:r>
          </a:p>
          <a:p>
            <a:pPr lvl="1"/>
            <a:r>
              <a:rPr lang="en-US" sz="2400" dirty="0" smtClean="0"/>
              <a:t>Using echoes</a:t>
            </a:r>
          </a:p>
          <a:p>
            <a:pPr lvl="1"/>
            <a:r>
              <a:rPr lang="en-US" sz="2400" dirty="0" smtClean="0"/>
              <a:t>Closed-end air column using tuning forks of known frequencies</a:t>
            </a:r>
            <a:endParaRPr lang="en-US" sz="24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9800"/>
            <a:ext cx="25146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683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3399"/>
                </a:solidFill>
                <a:latin typeface="Clearface Regular"/>
              </a:rPr>
              <a:t>Introductory Cooperative Class Activity</a:t>
            </a:r>
            <a:endParaRPr lang="en-US" sz="3200" b="1" dirty="0">
              <a:solidFill>
                <a:srgbClr val="333399"/>
              </a:solidFill>
              <a:latin typeface="Clearface Regula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1BF5A-BEA1-408B-B5E5-C6D1E2829C5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990600"/>
            <a:ext cx="8001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Determine the Speed of Sound with Echoes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09800" y="1600200"/>
          <a:ext cx="609600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2000"/>
                <a:gridCol w="3048000"/>
                <a:gridCol w="22860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20 Claps/Echoes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1 Echo (s)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182880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to</a:t>
            </a:r>
          </a:p>
          <a:p>
            <a:r>
              <a:rPr lang="en-US" dirty="0" smtClean="0"/>
              <a:t>Wall: </a:t>
            </a:r>
            <a:r>
              <a:rPr lang="en-US" b="1" dirty="0" smtClean="0">
                <a:solidFill>
                  <a:srgbClr val="333399"/>
                </a:solidFill>
              </a:rPr>
              <a:t>45 m</a:t>
            </a:r>
          </a:p>
          <a:p>
            <a:endParaRPr lang="en-US" dirty="0"/>
          </a:p>
          <a:p>
            <a:r>
              <a:rPr lang="en-US" dirty="0" smtClean="0"/>
              <a:t>Temperature: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23.5 °C</a:t>
            </a:r>
          </a:p>
          <a:p>
            <a:endParaRPr lang="en-US" b="1" dirty="0">
              <a:solidFill>
                <a:srgbClr val="333399"/>
              </a:solidFill>
            </a:endParaRPr>
          </a:p>
          <a:p>
            <a:r>
              <a:rPr lang="en-US" dirty="0" smtClean="0"/>
              <a:t>Calculated speed of sound: </a:t>
            </a:r>
            <a:r>
              <a:rPr lang="en-US" b="1" dirty="0" smtClean="0">
                <a:solidFill>
                  <a:srgbClr val="333399"/>
                </a:solidFill>
              </a:rPr>
              <a:t>360 m/s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72000"/>
          </a:xfrm>
        </p:spPr>
        <p:txBody>
          <a:bodyPr/>
          <a:lstStyle/>
          <a:p>
            <a:r>
              <a:rPr lang="en-US" sz="2800" dirty="0" smtClean="0"/>
              <a:t>Consider a tuning fork with a known frequency used to drive a sound wave in a closed tube.  </a:t>
            </a:r>
          </a:p>
          <a:p>
            <a:r>
              <a:rPr lang="en-US" sz="2800" dirty="0" smtClean="0"/>
              <a:t>Explain the relationship of the frequency to the length of the air column and the speed of the sound wave when resonance is achieved.</a:t>
            </a:r>
          </a:p>
          <a:p>
            <a:pPr indent="-280988">
              <a:spcBef>
                <a:spcPts val="0"/>
              </a:spcBef>
            </a:pPr>
            <a:r>
              <a:rPr lang="en-US" sz="2800" dirty="0" smtClean="0"/>
              <a:t>Describe how the setup pictured might</a:t>
            </a:r>
          </a:p>
          <a:p>
            <a:pPr marL="61912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be used to create resonance at different</a:t>
            </a:r>
          </a:p>
          <a:p>
            <a:pPr marL="61912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frequencies and design an experiment to</a:t>
            </a:r>
          </a:p>
          <a:p>
            <a:pPr marL="61912" indent="0">
              <a:spcBef>
                <a:spcPts val="0"/>
              </a:spcBef>
              <a:buNone/>
            </a:pPr>
            <a:r>
              <a:rPr lang="en-US" sz="2800" dirty="0" smtClean="0"/>
              <a:t>   measure the speed of sound.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096962"/>
          </a:xfrm>
        </p:spPr>
        <p:txBody>
          <a:bodyPr/>
          <a:lstStyle/>
          <a:p>
            <a:r>
              <a:rPr lang="en-US" sz="3600" dirty="0" smtClean="0"/>
              <a:t>Guided-Inquiry Design and Procedure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0400"/>
            <a:ext cx="2133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792162"/>
          </a:xfrm>
        </p:spPr>
        <p:txBody>
          <a:bodyPr/>
          <a:lstStyle/>
          <a:p>
            <a:r>
              <a:rPr lang="en-US" sz="3200" dirty="0"/>
              <a:t>Speed of </a:t>
            </a:r>
            <a:r>
              <a:rPr lang="en-US" sz="3200" dirty="0" smtClean="0"/>
              <a:t>Sound - </a:t>
            </a:r>
            <a:r>
              <a:rPr lang="en-US" sz="3200" dirty="0"/>
              <a:t>Analysis </a:t>
            </a:r>
            <a:r>
              <a:rPr lang="en-US" sz="3200" dirty="0" smtClean="0"/>
              <a:t>and 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9831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Calculate speed of sound in closed tube.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Temperature of air in tube: 21.7 °C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2057400"/>
          <a:ext cx="6858000" cy="388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5903"/>
                <a:gridCol w="1465897"/>
                <a:gridCol w="2001252"/>
                <a:gridCol w="18849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Tuning Fork Frequency,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 Column Length,</a:t>
                      </a:r>
                      <a:r>
                        <a:rPr lang="en-US" baseline="0" dirty="0" smtClean="0"/>
                        <a:t> L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Calculated Wavelength,</a:t>
                      </a:r>
                    </a:p>
                    <a:p>
                      <a:r>
                        <a:rPr lang="en-US" sz="1600" dirty="0" smtClean="0"/>
                        <a:t> </a:t>
                      </a:r>
                      <a:r>
                        <a:rPr lang="el-GR" sz="1600" dirty="0" smtClean="0"/>
                        <a:t>λ</a:t>
                      </a:r>
                      <a:r>
                        <a:rPr lang="en-US" sz="1600" dirty="0" smtClean="0"/>
                        <a:t> = 4</a:t>
                      </a:r>
                      <a:r>
                        <a:rPr lang="en-US" sz="1600" i="1" dirty="0" smtClean="0"/>
                        <a:t>L </a:t>
                      </a:r>
                      <a:r>
                        <a:rPr lang="en-US" sz="1600" i="0" dirty="0" smtClean="0"/>
                        <a:t>(m)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Calculated Speed of Sound,</a:t>
                      </a:r>
                    </a:p>
                    <a:p>
                      <a:r>
                        <a:rPr lang="en-US" sz="1600" i="1" dirty="0" smtClean="0"/>
                        <a:t>v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i="1" baseline="0" dirty="0" smtClean="0"/>
                        <a:t>f</a:t>
                      </a:r>
                      <a:r>
                        <a:rPr lang="el-GR" sz="1600" i="1" baseline="0" dirty="0" smtClean="0"/>
                        <a:t>λ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0" baseline="0" dirty="0" smtClean="0"/>
                        <a:t>(m/s)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345.6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341.3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341.8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332.8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355.2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512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343.0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1BF5A-BEA1-408B-B5E5-C6D1E2829C5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81000" y="228600"/>
          <a:ext cx="8077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562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Since </a:t>
            </a:r>
            <a:r>
              <a:rPr lang="en-US" i="1" dirty="0"/>
              <a:t>f</a:t>
            </a:r>
            <a:r>
              <a:rPr lang="en-US" dirty="0"/>
              <a:t> = 86.073/</a:t>
            </a:r>
            <a:r>
              <a:rPr lang="en-US" i="1" dirty="0"/>
              <a:t>L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dirty="0"/>
              <a:t>/4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 = 4(86.073) = 344.3 m/s.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2400" y="1524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89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763000" cy="639762"/>
          </a:xfrm>
        </p:spPr>
        <p:txBody>
          <a:bodyPr/>
          <a:lstStyle/>
          <a:p>
            <a:r>
              <a:rPr lang="en-US" sz="3200" dirty="0"/>
              <a:t>Speed of Sound - Analysis and</a:t>
            </a:r>
            <a:r>
              <a:rPr lang="en-US" sz="3600" dirty="0"/>
              <a:t> </a:t>
            </a:r>
            <a:r>
              <a:rPr lang="en-US" sz="3200" dirty="0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181600"/>
          </a:xfrm>
        </p:spPr>
        <p:txBody>
          <a:bodyPr/>
          <a:lstStyle/>
          <a:p>
            <a:r>
              <a:rPr lang="en-US" dirty="0" smtClean="0"/>
              <a:t>Calculate theoretical speed of sound for air in tube and determine percent error.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331.4 + </a:t>
            </a:r>
            <a:r>
              <a:rPr lang="en-US" u="sng" dirty="0" smtClean="0"/>
              <a:t>(0.6 m/s)</a:t>
            </a:r>
            <a:r>
              <a:rPr lang="en-US" dirty="0" smtClean="0"/>
              <a:t> </a:t>
            </a:r>
            <a:r>
              <a:rPr lang="en-US" sz="2000" dirty="0" smtClean="0"/>
              <a:t>x</a:t>
            </a:r>
            <a:r>
              <a:rPr lang="en-US" dirty="0" smtClean="0"/>
              <a:t> 21.7 °C = 344.4 m/s</a:t>
            </a: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dirty="0"/>
              <a:t> </a:t>
            </a:r>
            <a:r>
              <a:rPr lang="en-US" sz="2400" dirty="0" smtClean="0"/>
              <a:t>  °</a:t>
            </a:r>
            <a:r>
              <a:rPr lang="en-US" sz="2400" dirty="0"/>
              <a:t>C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Percent error = 0.03%</a:t>
            </a:r>
          </a:p>
          <a:p>
            <a:r>
              <a:rPr lang="en-US" dirty="0" smtClean="0"/>
              <a:t>Identify sources of systematic error and random error.</a:t>
            </a:r>
          </a:p>
          <a:p>
            <a:r>
              <a:rPr lang="en-US" dirty="0" smtClean="0"/>
              <a:t>Compare accuracy of two methods of determining the speed of sound in air.</a:t>
            </a:r>
            <a:endParaRPr lang="en-US" dirty="0"/>
          </a:p>
        </p:txBody>
      </p:sp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BCCBE-A8D1-43BB-9F2C-0B6D4289742A}" type="slidenum">
              <a:rPr lang="en-US" smtClean="0"/>
              <a:pPr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49019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Clearface Regular"/>
              </a:rPr>
              <a:t>Torque – Advanced Inquiry Lab</a:t>
            </a:r>
            <a:endParaRPr lang="en-US" sz="4000" b="1" dirty="0">
              <a:solidFill>
                <a:schemeClr val="accent2"/>
              </a:solidFill>
              <a:latin typeface="Clearface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4447"/>
            <a:ext cx="4038600" cy="4525963"/>
          </a:xfrm>
        </p:spPr>
        <p:txBody>
          <a:bodyPr/>
          <a:lstStyle/>
          <a:p>
            <a:r>
              <a:rPr lang="en-US" dirty="0" smtClean="0"/>
              <a:t>Big Idea 3</a:t>
            </a:r>
          </a:p>
          <a:p>
            <a:r>
              <a:rPr lang="en-US" dirty="0" smtClean="0"/>
              <a:t>Investigate forces necessary to achieve static equilibrium for various combinations of levers and forces</a:t>
            </a:r>
          </a:p>
          <a:p>
            <a:r>
              <a:rPr lang="en-US" dirty="0" smtClean="0"/>
              <a:t>Design a structurally safe and low-cost method for hanging a 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91442-EB0C-42F7-BED9-B1CA6E5360C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8" y="1308486"/>
            <a:ext cx="2886456" cy="197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71467"/>
            <a:ext cx="2201372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0DBFEC-7F98-47B7-BF40-7CA37A6C0303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latin typeface="Clearface Regular" charset="0"/>
              </a:rPr>
              <a:t>Today’s Workshop</a:t>
            </a:r>
            <a:endParaRPr lang="en-US" dirty="0" smtClean="0">
              <a:latin typeface="Clearface Regular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001000" cy="2743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b="1" dirty="0">
                <a:latin typeface="Clearface Regular" charset="0"/>
              </a:rPr>
              <a:t>A</a:t>
            </a:r>
            <a:r>
              <a:rPr lang="en-US" sz="2800" b="1" dirty="0" smtClean="0">
                <a:latin typeface="Clearface Regular" charset="0"/>
              </a:rPr>
              <a:t>dvanced inquiry labs from Flinn Scientific</a:t>
            </a:r>
            <a:endParaRPr lang="en-US" dirty="0" smtClean="0">
              <a:latin typeface="Clearface Regular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700" dirty="0" smtClean="0">
                <a:latin typeface="Clearface Regular" charset="0"/>
              </a:rPr>
              <a:t>Speed of Sound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700" dirty="0" smtClean="0">
                <a:latin typeface="Clearface Regular" charset="0"/>
              </a:rPr>
              <a:t>Torque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700" dirty="0" smtClean="0">
                <a:latin typeface="Clearface Regular" charset="0"/>
              </a:rPr>
              <a:t>Fluid Dynamics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700" dirty="0" smtClean="0">
                <a:latin typeface="Clearface Regular" charset="0"/>
              </a:rPr>
              <a:t>Electromagnetic Induction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dirty="0" smtClean="0">
              <a:latin typeface="Clearface Regular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2800" dirty="0" smtClean="0">
              <a:latin typeface="Clearface Regular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2800" b="1" dirty="0" smtClean="0">
              <a:latin typeface="Clearface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16778"/>
            <a:ext cx="2532660" cy="2493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0857"/>
            <a:ext cx="1638147" cy="282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366725" cy="2431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26" y="3907002"/>
            <a:ext cx="3142074" cy="20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latin typeface="Clearface Heavy" charset="0"/>
              </a:rPr>
              <a:t>Introductory Activity</a:t>
            </a:r>
            <a:endParaRPr lang="en-US" sz="3600" dirty="0" smtClean="0">
              <a:latin typeface="Clearface Regular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99" y="1112837"/>
            <a:ext cx="4343401" cy="4297363"/>
          </a:xfrm>
        </p:spPr>
        <p:txBody>
          <a:bodyPr/>
          <a:lstStyle/>
          <a:p>
            <a:r>
              <a:rPr lang="en-US" dirty="0" smtClean="0"/>
              <a:t>Set up simple form truss, gain familiarity with equipment</a:t>
            </a:r>
            <a:endParaRPr lang="en-US" dirty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3D4830-AA61-4ABE-AA15-7928B4CBA963}" type="slidenum">
              <a:rPr lang="en-US" smtClean="0"/>
              <a:pPr/>
              <a:t>20</a:t>
            </a:fld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14" y="930908"/>
            <a:ext cx="2201372" cy="2167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98036"/>
            <a:ext cx="3352800" cy="229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2401824" cy="197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Inquiry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leading questions to develop familiarity with equipment and the principles of torque</a:t>
            </a:r>
          </a:p>
          <a:p>
            <a:r>
              <a:rPr lang="en-US" dirty="0" smtClean="0"/>
              <a:t>Devise a procedure to optimize a hanging-sign model at low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246"/>
            <a:ext cx="5181600" cy="57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Fluid Dynamics – Advanced Inquiry Lab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648200" cy="4678363"/>
          </a:xfrm>
        </p:spPr>
        <p:txBody>
          <a:bodyPr/>
          <a:lstStyle/>
          <a:p>
            <a:r>
              <a:rPr lang="en-US" sz="2300" dirty="0" smtClean="0"/>
              <a:t>Big Ideas 1 and 5 – Investigation 2</a:t>
            </a:r>
          </a:p>
          <a:p>
            <a:r>
              <a:rPr lang="en-US" sz="2400" dirty="0" smtClean="0"/>
              <a:t>Determine the continuity equation with a class intro activity</a:t>
            </a:r>
          </a:p>
          <a:p>
            <a:r>
              <a:rPr lang="en-US" sz="2400" dirty="0" smtClean="0"/>
              <a:t>Build upon learned concepts to determine speed of fluid exiting hole at bottom of a container via a student designed procedure.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96" y="1767199"/>
            <a:ext cx="368589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876800" cy="5135563"/>
          </a:xfrm>
        </p:spPr>
        <p:txBody>
          <a:bodyPr/>
          <a:lstStyle/>
          <a:p>
            <a:r>
              <a:rPr lang="en-US" dirty="0" smtClean="0"/>
              <a:t>Cooperative class activity</a:t>
            </a:r>
          </a:p>
          <a:p>
            <a:pPr lvl="1"/>
            <a:r>
              <a:rPr lang="en-US" dirty="0" smtClean="0"/>
              <a:t>Designed with the general physics classroom in mind (generally one sink at the most.)</a:t>
            </a:r>
          </a:p>
          <a:p>
            <a:pPr lvl="1"/>
            <a:r>
              <a:rPr lang="en-US" dirty="0" smtClean="0"/>
              <a:t>Use sink, rubber tube and tubing connectors of differing cross-sectional areas to determine conservation of mass flow.</a:t>
            </a:r>
          </a:p>
          <a:p>
            <a:pPr lvl="1"/>
            <a:r>
              <a:rPr lang="en-US" dirty="0" smtClean="0"/>
              <a:t>Adapt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963" y="1676400"/>
            <a:ext cx="351366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and Analysis – Introductory Activity</a:t>
            </a:r>
            <a:br>
              <a:rPr lang="en-US" sz="3200" dirty="0" smtClean="0"/>
            </a:br>
            <a:r>
              <a:rPr lang="en-US" sz="3200" dirty="0" smtClean="0"/>
              <a:t>Teacher Notes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" y="1447800"/>
            <a:ext cx="849659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Inquiry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guiding questions relating to the apparatus.</a:t>
            </a:r>
            <a:endParaRPr lang="en-US" dirty="0"/>
          </a:p>
          <a:p>
            <a:r>
              <a:rPr lang="en-US" dirty="0" smtClean="0"/>
              <a:t>Design </a:t>
            </a:r>
            <a:r>
              <a:rPr lang="en-US" dirty="0"/>
              <a:t>an experiment that uses the apparatus provided to derive the mathematical relationship between </a:t>
            </a:r>
            <a:r>
              <a:rPr lang="en-US" dirty="0" smtClean="0"/>
              <a:t>fluid depth and the speed at which the fluid exits the container.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 and Analysis- Guided Inquiry</a:t>
            </a:r>
            <a:br>
              <a:rPr lang="en-US" sz="3600" dirty="0" smtClean="0"/>
            </a:br>
            <a:r>
              <a:rPr lang="en-US" sz="3600" dirty="0" smtClean="0"/>
              <a:t>Teacher Notes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2" y="1468035"/>
            <a:ext cx="8098472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7" y="3116251"/>
            <a:ext cx="3657600" cy="2029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116251"/>
            <a:ext cx="4081462" cy="1887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980720"/>
            <a:ext cx="6548437" cy="8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Electromagnetic Induction – Advanced Inquiry Lab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22" y="1219200"/>
            <a:ext cx="6439478" cy="3916363"/>
          </a:xfrm>
        </p:spPr>
        <p:txBody>
          <a:bodyPr/>
          <a:lstStyle/>
          <a:p>
            <a:r>
              <a:rPr lang="en-US" sz="2800" dirty="0" smtClean="0"/>
              <a:t>Big Idea 4, Investigation 10</a:t>
            </a:r>
          </a:p>
          <a:p>
            <a:r>
              <a:rPr lang="en-US" sz="2800" dirty="0" smtClean="0"/>
              <a:t>Discover electromagnetic induction.</a:t>
            </a:r>
          </a:p>
          <a:p>
            <a:r>
              <a:rPr lang="en-US" sz="2800" dirty="0" smtClean="0"/>
              <a:t>Students are challenged to use newly learned concepts to light an LED with an induced current.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71684"/>
            <a:ext cx="4724400" cy="28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229600" cy="4678363"/>
          </a:xfrm>
        </p:spPr>
        <p:txBody>
          <a:bodyPr/>
          <a:lstStyle/>
          <a:p>
            <a:r>
              <a:rPr lang="en-US" sz="2400" dirty="0" smtClean="0"/>
              <a:t>“Cookie cutter” style to familiarize students with an unfamiliar phenomena: induced currents, field flux and changing flux.</a:t>
            </a:r>
          </a:p>
          <a:p>
            <a:r>
              <a:rPr lang="en-US" sz="2400" dirty="0" smtClean="0"/>
              <a:t>Use two strong neodymium magnets, a coil of wire and galvanometer to observe the effects of changing magnetic flux on a coil.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33800"/>
            <a:ext cx="2661058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712578"/>
            <a:ext cx="439562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Revised AP Physics Curriculum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0778"/>
            <a:ext cx="8229600" cy="4678363"/>
          </a:xfrm>
        </p:spPr>
        <p:txBody>
          <a:bodyPr/>
          <a:lstStyle/>
          <a:p>
            <a:r>
              <a:rPr lang="en-US" dirty="0" smtClean="0"/>
              <a:t>Seven Big Ideas</a:t>
            </a:r>
          </a:p>
          <a:p>
            <a:r>
              <a:rPr lang="en-US" dirty="0" smtClean="0"/>
              <a:t>Seven Science Practices</a:t>
            </a:r>
          </a:p>
          <a:p>
            <a:r>
              <a:rPr lang="en-US" dirty="0"/>
              <a:t>Emphasis on </a:t>
            </a:r>
            <a:r>
              <a:rPr lang="en-US" dirty="0" smtClean="0"/>
              <a:t>Inquiry: “25 </a:t>
            </a:r>
            <a:r>
              <a:rPr lang="en-US" dirty="0"/>
              <a:t>percent of the instructional time </a:t>
            </a:r>
            <a:r>
              <a:rPr lang="en-US" dirty="0" smtClean="0"/>
              <a:t>must </a:t>
            </a:r>
            <a:r>
              <a:rPr lang="en-US" dirty="0"/>
              <a:t>be spent in hands-on laboratory work, with an emphasis on </a:t>
            </a:r>
            <a:r>
              <a:rPr lang="en-US" dirty="0" smtClean="0"/>
              <a:t>inquiry based </a:t>
            </a:r>
            <a:r>
              <a:rPr lang="en-US" dirty="0"/>
              <a:t>investigations that provide students with opportunities to apply the science </a:t>
            </a:r>
            <a:r>
              <a:rPr lang="en-US" dirty="0" smtClean="0"/>
              <a:t>practices.”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1020762"/>
          </a:xfrm>
        </p:spPr>
        <p:txBody>
          <a:bodyPr/>
          <a:lstStyle/>
          <a:p>
            <a:r>
              <a:rPr lang="en-US" sz="3200" dirty="0" smtClean="0"/>
              <a:t>Data and Analysis – Introductory Activity</a:t>
            </a:r>
            <a:br>
              <a:rPr lang="en-US" sz="3200" dirty="0" smtClean="0"/>
            </a:br>
            <a:r>
              <a:rPr lang="en-US" sz="3200" dirty="0" smtClean="0"/>
              <a:t>Teacher Notes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8564928" cy="29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Inquiry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9306"/>
            <a:ext cx="8229600" cy="4678363"/>
          </a:xfrm>
        </p:spPr>
        <p:txBody>
          <a:bodyPr/>
          <a:lstStyle/>
          <a:p>
            <a:r>
              <a:rPr lang="en-US" sz="2800" dirty="0" smtClean="0"/>
              <a:t>As a group, students answer guiding questions to determine the key variables that play a role in electromagnetic induction. </a:t>
            </a:r>
          </a:p>
          <a:p>
            <a:r>
              <a:rPr lang="en-US" sz="2800" dirty="0" smtClean="0"/>
              <a:t>The group is challenged to use the materials given to light the LED. </a:t>
            </a:r>
            <a:endParaRPr lang="en-US" sz="2800" dirty="0" smtClean="0"/>
          </a:p>
          <a:p>
            <a:r>
              <a:rPr lang="en-US" sz="2800" dirty="0" smtClean="0"/>
              <a:t>The group must have its experiment design approved by the instructor before proceeding. Levels of guidance may be determined by the instructor. 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93" y="381000"/>
            <a:ext cx="8153400" cy="1020762"/>
          </a:xfrm>
        </p:spPr>
        <p:txBody>
          <a:bodyPr/>
          <a:lstStyle/>
          <a:p>
            <a:r>
              <a:rPr lang="en-US" sz="3600" dirty="0" smtClean="0"/>
              <a:t>Data and Analysis- Guided Inquiry</a:t>
            </a:r>
            <a:br>
              <a:rPr lang="en-US" sz="3600" dirty="0" smtClean="0"/>
            </a:br>
            <a:r>
              <a:rPr lang="en-US" sz="3600" dirty="0" smtClean="0"/>
              <a:t>Teacher Notes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7" y="1752600"/>
            <a:ext cx="849160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637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Clearface Regular"/>
              </a:rPr>
              <a:t>Advanced Inquiry Lab Manual</a:t>
            </a:r>
            <a:endParaRPr lang="en-US" dirty="0">
              <a:solidFill>
                <a:schemeClr val="accent2"/>
              </a:solidFill>
              <a:latin typeface="Clearface Regular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202250" y="762000"/>
            <a:ext cx="4041775" cy="4876800"/>
          </a:xfrm>
        </p:spPr>
        <p:txBody>
          <a:bodyPr/>
          <a:lstStyle/>
          <a:p>
            <a:r>
              <a:rPr lang="en-US" dirty="0" smtClean="0"/>
              <a:t>Catalog No. AP7930</a:t>
            </a:r>
          </a:p>
          <a:p>
            <a:r>
              <a:rPr lang="en-US" dirty="0" smtClean="0"/>
              <a:t>Aligned with College Board Curriculum</a:t>
            </a:r>
          </a:p>
          <a:p>
            <a:r>
              <a:rPr lang="en-US" dirty="0" smtClean="0"/>
              <a:t>Purchase separately or with all necessary equipment and supplies</a:t>
            </a:r>
          </a:p>
          <a:p>
            <a:r>
              <a:rPr lang="en-US" dirty="0" smtClean="0"/>
              <a:t>16-Kit bundle: Catalog No. AP7938</a:t>
            </a:r>
          </a:p>
          <a:p>
            <a:r>
              <a:rPr lang="en-US" dirty="0" smtClean="0"/>
              <a:t>Cost 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" y="914400"/>
            <a:ext cx="336284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Equipment Set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9DDF3-38C8-43FC-B1D9-42E7D9591DD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674627" cy="3196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1523899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lab equipment your students need to conduct Flinn’s 16 AP Physics 1 Labs. Enough equipment for a class of 24 students. (Catalog No. AP7739)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637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learface Regular"/>
              </a:rPr>
              <a:t>Advanced Inquiry Lab Manual</a:t>
            </a:r>
            <a:endParaRPr lang="en-US" dirty="0">
              <a:solidFill>
                <a:srgbClr val="FF0000"/>
              </a:solidFill>
              <a:latin typeface="Clearface Regular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202250" y="762000"/>
            <a:ext cx="4041775" cy="4876800"/>
          </a:xfrm>
        </p:spPr>
        <p:txBody>
          <a:bodyPr/>
          <a:lstStyle/>
          <a:p>
            <a:r>
              <a:rPr lang="en-US" dirty="0" smtClean="0"/>
              <a:t>Catalog No. AP8072</a:t>
            </a:r>
          </a:p>
          <a:p>
            <a:r>
              <a:rPr lang="en-US" dirty="0" smtClean="0"/>
              <a:t>Aligned with College Board Curriculum</a:t>
            </a:r>
          </a:p>
          <a:p>
            <a:r>
              <a:rPr lang="en-US" dirty="0" smtClean="0"/>
              <a:t>No equipment bundle</a:t>
            </a:r>
          </a:p>
          <a:p>
            <a:r>
              <a:rPr lang="en-US" dirty="0" smtClean="0"/>
              <a:t>15-Kit bundle: Catalog No.AP8012</a:t>
            </a:r>
          </a:p>
          <a:p>
            <a:r>
              <a:rPr lang="en-US" dirty="0" smtClean="0"/>
              <a:t>Cost 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0" y="852942"/>
            <a:ext cx="3635004" cy="46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2400" dirty="0"/>
              <a:t>Use representations and models to communicate scientific phenomena and solve scientific </a:t>
            </a:r>
            <a:r>
              <a:rPr lang="en-US" sz="2400" dirty="0" smtClean="0"/>
              <a:t>problems 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Use mathematics </a:t>
            </a:r>
            <a:r>
              <a:rPr lang="en-US" sz="2400" dirty="0" smtClean="0"/>
              <a:t>appropriately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Engage in scientific questioning to extend thinking or to guide investigations within the context of the AP </a:t>
            </a:r>
            <a:r>
              <a:rPr lang="en-US" sz="2400" dirty="0" smtClean="0"/>
              <a:t>course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Plan and implement data collection strategies in relation to a particular scientific </a:t>
            </a:r>
            <a:r>
              <a:rPr lang="en-US" sz="2400" dirty="0" smtClean="0"/>
              <a:t>question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Perform data analysis and evaluation of </a:t>
            </a:r>
            <a:r>
              <a:rPr lang="en-US" sz="2400" dirty="0" smtClean="0"/>
              <a:t>evidence 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Work with scientific explanations and </a:t>
            </a:r>
            <a:r>
              <a:rPr lang="en-US" sz="2400" dirty="0" smtClean="0"/>
              <a:t>theories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Connect and relate knowledge across various scales, concepts, and representations in and across domains.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96" y="152400"/>
            <a:ext cx="8153400" cy="1020762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80" y="876196"/>
            <a:ext cx="8229600" cy="5105400"/>
          </a:xfrm>
        </p:spPr>
        <p:txBody>
          <a:bodyPr/>
          <a:lstStyle/>
          <a:p>
            <a:r>
              <a:rPr lang="en-US" sz="2200" dirty="0"/>
              <a:t>Objects and systems have properties such as mass and charge. Systems may have internal structure. </a:t>
            </a:r>
            <a:endParaRPr lang="en-US" sz="2200" dirty="0" smtClean="0"/>
          </a:p>
          <a:p>
            <a:r>
              <a:rPr lang="en-US" sz="2200" dirty="0" smtClean="0"/>
              <a:t>Fields </a:t>
            </a:r>
            <a:r>
              <a:rPr lang="en-US" sz="2200" dirty="0"/>
              <a:t>existing in space can be used to explain interactions.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interactions of an object with other objects can be described by forces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Interactions between systems can result in changes in those systems. </a:t>
            </a:r>
          </a:p>
          <a:p>
            <a:r>
              <a:rPr lang="en-US" sz="2200" dirty="0" smtClean="0"/>
              <a:t>Changes </a:t>
            </a:r>
            <a:r>
              <a:rPr lang="en-US" sz="2200" dirty="0"/>
              <a:t>that occur as a result of interactions are constrained by conservation laws. </a:t>
            </a:r>
            <a:endParaRPr lang="en-US" sz="2200" dirty="0" smtClean="0"/>
          </a:p>
          <a:p>
            <a:r>
              <a:rPr lang="en-US" sz="2200" dirty="0" smtClean="0"/>
              <a:t>Waves </a:t>
            </a:r>
            <a:r>
              <a:rPr lang="en-US" sz="2200" dirty="0"/>
              <a:t>can transfer energy and momentum from one location to another without the permanent transfer of mass and serve as a mathematical model for the description of other phenomena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mathematics of probability can be used to describe the behavior of complex systems and to interpret the behavior of quantum mechanical systems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949"/>
            <a:ext cx="7924800" cy="9761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err="1" smtClean="0">
                <a:solidFill>
                  <a:schemeClr val="accent2"/>
                </a:solidFill>
                <a:latin typeface="Clearface Regular" charset="0"/>
              </a:rPr>
              <a:t>Flinn’s</a:t>
            </a:r>
            <a:r>
              <a:rPr lang="en-US" sz="3600" b="1" dirty="0" smtClean="0">
                <a:solidFill>
                  <a:schemeClr val="accent2"/>
                </a:solidFill>
                <a:latin typeface="Clearface Regular" charset="0"/>
              </a:rPr>
              <a:t> Advanced Inquiry Labs – AP Physics 1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2"/>
              </a:buClr>
            </a:pPr>
            <a:endParaRPr lang="en-US" sz="2600" dirty="0" smtClean="0">
              <a:latin typeface="Clearface Regular" charset="0"/>
            </a:endParaRPr>
          </a:p>
          <a:p>
            <a:pPr eaLnBrk="1" hangingPunct="1">
              <a:buClr>
                <a:schemeClr val="accent2"/>
              </a:buClr>
            </a:pPr>
            <a:endParaRPr lang="en-US" sz="2600" dirty="0" smtClean="0">
              <a:latin typeface="Clearface Regular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250821"/>
            <a:ext cx="4038600" cy="4525963"/>
          </a:xfrm>
        </p:spPr>
        <p:txBody>
          <a:bodyPr/>
          <a:lstStyle/>
          <a:p>
            <a:r>
              <a:rPr lang="en-US" sz="2000" b="1" dirty="0" smtClean="0"/>
              <a:t>Measuring </a:t>
            </a:r>
            <a:r>
              <a:rPr lang="en-US" sz="2000" b="1" i="1" dirty="0" smtClean="0"/>
              <a:t>g</a:t>
            </a:r>
            <a:r>
              <a:rPr lang="en-US" sz="2000" b="1" dirty="0" smtClean="0"/>
              <a:t>: Exploring Free-Fall</a:t>
            </a:r>
          </a:p>
          <a:p>
            <a:r>
              <a:rPr lang="en-US" sz="2000" b="1" dirty="0" smtClean="0"/>
              <a:t>Newton’s Second Law</a:t>
            </a:r>
          </a:p>
          <a:p>
            <a:r>
              <a:rPr lang="en-US" sz="2000" b="1" dirty="0" smtClean="0"/>
              <a:t>Graphing Motion</a:t>
            </a:r>
          </a:p>
          <a:p>
            <a:r>
              <a:rPr lang="en-US" sz="2000" b="1" dirty="0" smtClean="0"/>
              <a:t>Coefficient of Friction</a:t>
            </a:r>
          </a:p>
          <a:p>
            <a:r>
              <a:rPr lang="en-US" sz="2000" b="1" dirty="0" smtClean="0"/>
              <a:t>Uniform Circular Motion</a:t>
            </a:r>
          </a:p>
          <a:p>
            <a:r>
              <a:rPr lang="en-US" sz="2000" b="1" dirty="0" smtClean="0"/>
              <a:t>Conservation of Linear Momentum</a:t>
            </a:r>
          </a:p>
          <a:p>
            <a:r>
              <a:rPr lang="en-US" sz="2000" b="1" dirty="0" smtClean="0"/>
              <a:t>Conservation of Energy on An Inclined Plane</a:t>
            </a:r>
          </a:p>
          <a:p>
            <a:r>
              <a:rPr lang="en-US" sz="2000" b="1" dirty="0" smtClean="0"/>
              <a:t>Conservation of Elastic Potential Energy</a:t>
            </a:r>
          </a:p>
          <a:p>
            <a:endParaRPr lang="en-US" sz="1800" dirty="0"/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3698BA-FBB2-4574-924C-38506EA22D0E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20514" y="125082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 smtClean="0"/>
              <a:t>Hooke’s Law and Simple Harmonic Motion</a:t>
            </a:r>
          </a:p>
          <a:p>
            <a:r>
              <a:rPr lang="en-US" sz="2000" b="1" kern="0" dirty="0" smtClean="0"/>
              <a:t>Torque</a:t>
            </a:r>
          </a:p>
          <a:p>
            <a:r>
              <a:rPr lang="en-US" sz="2000" b="1" kern="0" dirty="0" smtClean="0"/>
              <a:t>Simple Pendulums</a:t>
            </a:r>
          </a:p>
          <a:p>
            <a:r>
              <a:rPr lang="en-US" sz="2000" b="1" kern="0" dirty="0" smtClean="0"/>
              <a:t>Rotational Motion and Angular Momentum</a:t>
            </a:r>
          </a:p>
          <a:p>
            <a:r>
              <a:rPr lang="en-US" sz="2000" b="1" kern="0" dirty="0" smtClean="0"/>
              <a:t>Mechanical Waves</a:t>
            </a:r>
          </a:p>
          <a:p>
            <a:r>
              <a:rPr lang="en-US" sz="2000" b="1" kern="0" dirty="0" smtClean="0"/>
              <a:t>Electrical Circuits</a:t>
            </a:r>
          </a:p>
          <a:p>
            <a:r>
              <a:rPr lang="en-US" sz="2000" b="1" kern="0" dirty="0" smtClean="0"/>
              <a:t>Speed of Sound</a:t>
            </a:r>
          </a:p>
          <a:p>
            <a:r>
              <a:rPr lang="en-US" sz="2000" b="1" kern="0" dirty="0" smtClean="0"/>
              <a:t>Resistance and Resistivity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7"/>
            <a:ext cx="4038600" cy="4525963"/>
          </a:xfrm>
        </p:spPr>
        <p:txBody>
          <a:bodyPr/>
          <a:lstStyle/>
          <a:p>
            <a:r>
              <a:rPr lang="en-US" sz="2400" b="1" dirty="0" smtClean="0"/>
              <a:t>Archimedes' Principle and Buoyancy</a:t>
            </a:r>
          </a:p>
          <a:p>
            <a:r>
              <a:rPr lang="en-US" sz="2400" b="1" dirty="0" smtClean="0"/>
              <a:t>Fluid Dynamics</a:t>
            </a:r>
          </a:p>
          <a:p>
            <a:r>
              <a:rPr lang="en-US" sz="2400" b="1" dirty="0" smtClean="0"/>
              <a:t>Boyle’s Law</a:t>
            </a:r>
          </a:p>
          <a:p>
            <a:r>
              <a:rPr lang="en-US" sz="2400" b="1" dirty="0" smtClean="0"/>
              <a:t>Thermal Conductivity </a:t>
            </a:r>
          </a:p>
          <a:p>
            <a:r>
              <a:rPr lang="en-US" sz="2400" b="1" dirty="0" smtClean="0"/>
              <a:t>Investigating Electric Charge</a:t>
            </a:r>
          </a:p>
          <a:p>
            <a:r>
              <a:rPr lang="en-US" sz="2400" b="1" dirty="0" smtClean="0"/>
              <a:t>Electric Field Mapping </a:t>
            </a:r>
          </a:p>
          <a:p>
            <a:r>
              <a:rPr lang="en-US" sz="2400" b="1" dirty="0" smtClean="0"/>
              <a:t>Capacitance and RC Circuits</a:t>
            </a:r>
          </a:p>
          <a:p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784" y="1417637"/>
            <a:ext cx="4109815" cy="4525963"/>
          </a:xfrm>
        </p:spPr>
        <p:txBody>
          <a:bodyPr/>
          <a:lstStyle/>
          <a:p>
            <a:r>
              <a:rPr lang="en-US" sz="2400" b="1" dirty="0" err="1" smtClean="0"/>
              <a:t>Kirchoff’s</a:t>
            </a:r>
            <a:r>
              <a:rPr lang="en-US" sz="2400" b="1" dirty="0" smtClean="0"/>
              <a:t> Rules</a:t>
            </a:r>
          </a:p>
          <a:p>
            <a:r>
              <a:rPr lang="en-US" sz="2400" b="1" dirty="0" smtClean="0"/>
              <a:t>A Magnetism Investigation</a:t>
            </a:r>
          </a:p>
          <a:p>
            <a:r>
              <a:rPr lang="en-US" sz="2400" b="1" dirty="0" smtClean="0"/>
              <a:t>Electromagnetic Induction</a:t>
            </a:r>
          </a:p>
          <a:p>
            <a:r>
              <a:rPr lang="en-US" sz="2400" b="1" dirty="0" smtClean="0"/>
              <a:t>Reflection and Mirrors </a:t>
            </a:r>
          </a:p>
          <a:p>
            <a:r>
              <a:rPr lang="en-US" sz="2400" b="1" dirty="0" smtClean="0"/>
              <a:t>Refraction and Lenses</a:t>
            </a:r>
          </a:p>
          <a:p>
            <a:r>
              <a:rPr lang="en-US" sz="2400" b="1" dirty="0" smtClean="0"/>
              <a:t>Diffraction </a:t>
            </a:r>
          </a:p>
          <a:p>
            <a:r>
              <a:rPr lang="en-US" sz="2400" b="1" dirty="0" smtClean="0"/>
              <a:t>The Photoelectric Effect</a:t>
            </a:r>
          </a:p>
          <a:p>
            <a:r>
              <a:rPr lang="en-US" sz="2400" b="1" dirty="0" smtClean="0"/>
              <a:t>Modern Topics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01B9F-29BE-469E-9D70-CB135DDE84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924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err="1" smtClean="0">
                <a:solidFill>
                  <a:schemeClr val="accent2"/>
                </a:solidFill>
                <a:latin typeface="Clearface Regular" charset="0"/>
              </a:rPr>
              <a:t>Flinn’s</a:t>
            </a:r>
            <a:r>
              <a:rPr lang="en-US" sz="3600" b="1" dirty="0" smtClean="0">
                <a:solidFill>
                  <a:schemeClr val="accent2"/>
                </a:solidFill>
                <a:latin typeface="Clearface Regular" charset="0"/>
              </a:rPr>
              <a:t> Advanced Inquiry Labs – AP Physics 2</a:t>
            </a:r>
          </a:p>
        </p:txBody>
      </p:sp>
    </p:spTree>
    <p:extLst>
      <p:ext uri="{BB962C8B-B14F-4D97-AF65-F5344CB8AC3E}">
        <p14:creationId xmlns:p14="http://schemas.microsoft.com/office/powerpoint/2010/main" val="34968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6477000" cy="59001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A41E56-6F57-4436-A35A-BC779A050D94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0772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latin typeface="Clearface Heavy" charset="0"/>
              </a:rPr>
              <a:t>Format for Advanced Inquiry Labs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29962"/>
            <a:ext cx="80772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5000"/>
              </a:spcBef>
            </a:pPr>
            <a:r>
              <a:rPr lang="en-US" sz="2400" dirty="0" smtClean="0">
                <a:latin typeface="Clearface Bold" charset="0"/>
              </a:rPr>
              <a:t>Background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dirty="0" smtClean="0">
                <a:latin typeface="Clearface Bold" charset="0"/>
              </a:rPr>
              <a:t>Experiment Overview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dirty="0" smtClean="0">
                <a:latin typeface="Clearface Bold" charset="0"/>
              </a:rPr>
              <a:t>Pre-Lab Questions – safety, principles and calculations, e.g., percent error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dirty="0" smtClean="0">
                <a:latin typeface="Clearface Bold" charset="0"/>
              </a:rPr>
              <a:t>Introductory Activity – introduce lab technique, “rough” exp’t to select range, etc.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dirty="0" smtClean="0">
                <a:latin typeface="Clearface Bold" charset="0"/>
              </a:rPr>
              <a:t>Guided Inquiry Design and Procedure – inquiry guidance provided by leading questions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dirty="0" smtClean="0">
                <a:latin typeface="Clearface Bold" charset="0"/>
              </a:rPr>
              <a:t>AP Physics Review Questions – integrate inquiry, content, and reasoning</a:t>
            </a:r>
          </a:p>
          <a:p>
            <a:pPr eaLnBrk="1" hangingPunct="1">
              <a:spcBef>
                <a:spcPct val="35000"/>
              </a:spcBef>
            </a:pPr>
            <a:r>
              <a:rPr lang="en-US" sz="2400" dirty="0" smtClean="0">
                <a:latin typeface="Clearface Bold" charset="0"/>
              </a:rPr>
              <a:t>Teacher’s Notes</a:t>
            </a:r>
          </a:p>
          <a:p>
            <a:pPr eaLnBrk="1" hangingPunct="1">
              <a:spcBef>
                <a:spcPct val="35000"/>
              </a:spcBef>
            </a:pPr>
            <a:endParaRPr lang="en-US" sz="2400" dirty="0" smtClean="0">
              <a:latin typeface="Clearface Bold" charset="0"/>
            </a:endParaRPr>
          </a:p>
          <a:p>
            <a:pPr eaLnBrk="1" hangingPunct="1">
              <a:spcBef>
                <a:spcPct val="35000"/>
              </a:spcBef>
            </a:pPr>
            <a:endParaRPr lang="en-US" sz="2400" dirty="0" smtClean="0">
              <a:latin typeface="Clearface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/>
          <a:lstStyle/>
          <a:p>
            <a:r>
              <a:rPr lang="en-US" sz="3600" dirty="0" smtClean="0"/>
              <a:t>Newton’s Second Law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81" y="533400"/>
            <a:ext cx="4880919" cy="5257800"/>
          </a:xfrm>
        </p:spPr>
        <p:txBody>
          <a:bodyPr/>
          <a:lstStyle/>
          <a:p>
            <a:endParaRPr lang="en-US" dirty="0" smtClean="0">
              <a:latin typeface="Clearface Regular"/>
            </a:endParaRPr>
          </a:p>
          <a:p>
            <a:r>
              <a:rPr lang="en-US" sz="2800" dirty="0" smtClean="0">
                <a:latin typeface="Clearface Regular"/>
              </a:rPr>
              <a:t>Big Ideas 2 and 3 </a:t>
            </a:r>
          </a:p>
          <a:p>
            <a:r>
              <a:rPr lang="en-US" sz="2800" dirty="0" smtClean="0">
                <a:latin typeface="Clearface Regular"/>
              </a:rPr>
              <a:t>Explore the relationships between Force and acceleration and mass and acceleration</a:t>
            </a:r>
          </a:p>
          <a:p>
            <a:r>
              <a:rPr lang="en-US" sz="2800" dirty="0" smtClean="0">
                <a:latin typeface="Clearface Regular"/>
              </a:rPr>
              <a:t>Modified Atwood’s machine:</a:t>
            </a:r>
            <a:r>
              <a:rPr lang="en-US" sz="2800" dirty="0">
                <a:latin typeface="Clearface Regular"/>
              </a:rPr>
              <a:t> </a:t>
            </a:r>
            <a:r>
              <a:rPr lang="en-US" sz="2800" dirty="0" smtClean="0">
                <a:latin typeface="Clearface Regular"/>
              </a:rPr>
              <a:t>a simple rolling cart, washers, table pulley, string, pine board, and a plastic bag</a:t>
            </a:r>
          </a:p>
          <a:p>
            <a:endParaRPr lang="en-US" dirty="0">
              <a:latin typeface="Clearface Regular"/>
            </a:endParaRPr>
          </a:p>
          <a:p>
            <a:pPr marL="0" indent="0">
              <a:buNone/>
            </a:pPr>
            <a:endParaRPr lang="en-US" dirty="0" smtClean="0">
              <a:latin typeface="Clearface Regular"/>
            </a:endParaRPr>
          </a:p>
          <a:p>
            <a:pPr>
              <a:buNone/>
            </a:pPr>
            <a:endParaRPr lang="en-US" dirty="0" smtClean="0">
              <a:latin typeface="Clearface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62" y="1272746"/>
            <a:ext cx="2836942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07" y="3275076"/>
            <a:ext cx="2227251" cy="2516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Introductory Activity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E621F-96D0-41D9-84F2-3407969280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162800" cy="3877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029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2d/t</a:t>
            </a:r>
            <a:r>
              <a:rPr lang="en-US" baseline="30000" dirty="0" smtClean="0"/>
              <a:t>2</a:t>
            </a:r>
            <a:r>
              <a:rPr lang="en-US" baseline="-25000" dirty="0"/>
              <a:t> </a:t>
            </a:r>
            <a:r>
              <a:rPr lang="en-US" dirty="0" smtClean="0"/>
              <a:t>             </a:t>
            </a:r>
          </a:p>
          <a:p>
            <a:r>
              <a:rPr lang="en-US" dirty="0" smtClean="0"/>
              <a:t>F = m</a:t>
            </a:r>
            <a:r>
              <a:rPr lang="en-US" baseline="-25000" dirty="0" smtClean="0"/>
              <a:t>s</a:t>
            </a:r>
            <a:r>
              <a:rPr lang="en-US" dirty="0" smtClean="0"/>
              <a:t>a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99624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Measure time it takes a cart of prescribed mass to move a prescribed distance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26364</TotalTime>
  <Words>1412</Words>
  <Application>Microsoft Office PowerPoint</Application>
  <PresentationFormat>On-screen Show (4:3)</PresentationFormat>
  <Paragraphs>302</Paragraphs>
  <Slides>37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Clearface Bold</vt:lpstr>
      <vt:lpstr>Clearface Heavy</vt:lpstr>
      <vt:lpstr>Clearface Regular</vt:lpstr>
      <vt:lpstr>Helvetica</vt:lpstr>
      <vt:lpstr>Revue</vt:lpstr>
      <vt:lpstr>Times</vt:lpstr>
      <vt:lpstr>Wingdings</vt:lpstr>
      <vt:lpstr>Blank Presentation</vt:lpstr>
      <vt:lpstr>Welcome!</vt:lpstr>
      <vt:lpstr>Today’s Workshop</vt:lpstr>
      <vt:lpstr>Revised AP Physics Curriculum</vt:lpstr>
      <vt:lpstr>Flinn’s Advanced Inquiry Labs – AP Physics 1</vt:lpstr>
      <vt:lpstr>Flinn’s Advanced Inquiry Labs – AP Physics 2</vt:lpstr>
      <vt:lpstr>PowerPoint Presentation</vt:lpstr>
      <vt:lpstr>Format for Advanced Inquiry Labs</vt:lpstr>
      <vt:lpstr>Newton’s Second Law </vt:lpstr>
      <vt:lpstr>Introductory Activity</vt:lpstr>
      <vt:lpstr>Guided Inquiry Procedure</vt:lpstr>
      <vt:lpstr>Data and Results</vt:lpstr>
      <vt:lpstr>Data and Results</vt:lpstr>
      <vt:lpstr>Speed of Sound – Advanced Inquiry Lab</vt:lpstr>
      <vt:lpstr>Introductory Cooperative Class Activity</vt:lpstr>
      <vt:lpstr>Guided-Inquiry Design and Procedure</vt:lpstr>
      <vt:lpstr>Speed of Sound - Analysis and Conclusions</vt:lpstr>
      <vt:lpstr>PowerPoint Presentation</vt:lpstr>
      <vt:lpstr>Speed of Sound - Analysis and Conclusions</vt:lpstr>
      <vt:lpstr>Torque – Advanced Inquiry Lab</vt:lpstr>
      <vt:lpstr>Introductory Activity</vt:lpstr>
      <vt:lpstr>Guided Inquiry Activity</vt:lpstr>
      <vt:lpstr>PowerPoint Presentation</vt:lpstr>
      <vt:lpstr>Fluid Dynamics – Advanced Inquiry Lab</vt:lpstr>
      <vt:lpstr>Introductory Activity</vt:lpstr>
      <vt:lpstr>Data and Analysis – Introductory Activity Teacher Notes</vt:lpstr>
      <vt:lpstr>Guided Inquiry Activity </vt:lpstr>
      <vt:lpstr>Data and Analysis- Guided Inquiry Teacher Notes</vt:lpstr>
      <vt:lpstr>Electromagnetic Induction – Advanced Inquiry Lab </vt:lpstr>
      <vt:lpstr>Introductory Activity</vt:lpstr>
      <vt:lpstr>Data and Analysis – Introductory Activity Teacher Notes</vt:lpstr>
      <vt:lpstr>Guided Inquiry Activity </vt:lpstr>
      <vt:lpstr>Data and Analysis- Guided Inquiry Teacher Notes </vt:lpstr>
      <vt:lpstr>Advanced Inquiry Lab Manual</vt:lpstr>
      <vt:lpstr>Equipment Set</vt:lpstr>
      <vt:lpstr>Advanced Inquiry Lab Manual</vt:lpstr>
      <vt:lpstr>Science Practices</vt:lpstr>
      <vt:lpstr>Big Ideas</vt:lpstr>
    </vt:vector>
  </TitlesOfParts>
  <Company>Flinn Scientific,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Patrick Flinn</dc:creator>
  <cp:lastModifiedBy>Gus Alvarez</cp:lastModifiedBy>
  <cp:revision>463</cp:revision>
  <cp:lastPrinted>2010-10-11T17:06:34Z</cp:lastPrinted>
  <dcterms:created xsi:type="dcterms:W3CDTF">2010-09-27T15:38:15Z</dcterms:created>
  <dcterms:modified xsi:type="dcterms:W3CDTF">2016-11-11T18:38:31Z</dcterms:modified>
</cp:coreProperties>
</file>