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57" d="100"/>
          <a:sy n="57" d="100"/>
        </p:scale>
        <p:origin x="-90" y="-10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2769" y="152400"/>
            <a:ext cx="6947127" cy="2133599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7333" y="2491392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38AA9395-694A-42C8-9155-691F14AF7DA9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5006CFF8-8586-4840-B709-AE38F1B7C0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7625" y="6213374"/>
            <a:ext cx="4296375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3958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9395-694A-42C8-9155-691F14AF7DA9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6CFF8-8586-4840-B709-AE38F1B7C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213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9395-694A-42C8-9155-691F14AF7DA9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6CFF8-8586-4840-B709-AE38F1B7C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5625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9395-694A-42C8-9155-691F14AF7DA9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6CFF8-8586-4840-B709-AE38F1B7C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6759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9395-694A-42C8-9155-691F14AF7DA9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6CFF8-8586-4840-B709-AE38F1B7C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8655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9395-694A-42C8-9155-691F14AF7DA9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6CFF8-8586-4840-B709-AE38F1B7C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3083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9395-694A-42C8-9155-691F14AF7DA9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6CFF8-8586-4840-B709-AE38F1B7C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7141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9395-694A-42C8-9155-691F14AF7DA9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6CFF8-8586-4840-B709-AE38F1B7C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4317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9395-694A-42C8-9155-691F14AF7DA9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6CFF8-8586-4840-B709-AE38F1B7C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8247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069" y="0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2068" y="2133600"/>
            <a:ext cx="7704667" cy="3332816"/>
          </a:xfrm>
        </p:spPr>
        <p:txBody>
          <a:bodyPr anchor="ctr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38AA9395-694A-42C8-9155-691F14AF7DA9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5006CFF8-8586-4840-B709-AE38F1B7C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1424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9395-694A-42C8-9155-691F14AF7DA9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5006CFF8-8586-4840-B709-AE38F1B7C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4815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9395-694A-42C8-9155-691F14AF7DA9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6CFF8-8586-4840-B709-AE38F1B7C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8385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9395-694A-42C8-9155-691F14AF7DA9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6CFF8-8586-4840-B709-AE38F1B7C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0174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9395-694A-42C8-9155-691F14AF7DA9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6CFF8-8586-4840-B709-AE38F1B7C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6078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9395-694A-42C8-9155-691F14AF7DA9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6CFF8-8586-4840-B709-AE38F1B7C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8356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9395-694A-42C8-9155-691F14AF7DA9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6CFF8-8586-4840-B709-AE38F1B7C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1574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9395-694A-42C8-9155-691F14AF7DA9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6CFF8-8586-4840-B709-AE38F1B7C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2549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8AA9395-694A-42C8-9155-691F14AF7DA9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006CFF8-8586-4840-B709-AE38F1B7C0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7625" y="6213374"/>
            <a:ext cx="4296375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25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762000"/>
            <a:ext cx="7848600" cy="3649133"/>
          </a:xfrm>
        </p:spPr>
        <p:txBody>
          <a:bodyPr>
            <a:normAutofit/>
          </a:bodyPr>
          <a:lstStyle/>
          <a:p>
            <a:r>
              <a:rPr lang="en-US" dirty="0" smtClean="0"/>
              <a:t>How to Design a Safe and Efficient Science Laboratory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 for the safety of you and your students.</a:t>
            </a:r>
          </a:p>
          <a:p>
            <a:r>
              <a:rPr lang="en-US" dirty="0"/>
              <a:t>O</a:t>
            </a:r>
            <a:r>
              <a:rPr lang="en-US" dirty="0" smtClean="0"/>
              <a:t>verlooked in the planning phase.</a:t>
            </a:r>
          </a:p>
          <a:p>
            <a:r>
              <a:rPr lang="en-US" dirty="0" smtClean="0"/>
              <a:t>Required by Federal OSHA</a:t>
            </a:r>
          </a:p>
          <a:p>
            <a:pPr lvl="1"/>
            <a:r>
              <a:rPr lang="en-US" dirty="0" smtClean="0"/>
              <a:t>OSHA 1910.1450</a:t>
            </a:r>
          </a:p>
          <a:p>
            <a:pPr lvl="1"/>
            <a:r>
              <a:rPr lang="en-US" dirty="0" smtClean="0"/>
              <a:t>OSHA 1910.1450 Appendix A</a:t>
            </a:r>
          </a:p>
          <a:p>
            <a:pPr lvl="1"/>
            <a:r>
              <a:rPr lang="en-US" dirty="0" smtClean="0"/>
              <a:t>OSHA 1910.106 (d)(4)(iv)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609" y="2971800"/>
            <a:ext cx="3429000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360" y="1600200"/>
            <a:ext cx="4245732" cy="3332816"/>
          </a:xfrm>
        </p:spPr>
        <p:txBody>
          <a:bodyPr/>
          <a:lstStyle/>
          <a:p>
            <a:r>
              <a:rPr lang="en-US" dirty="0" smtClean="0"/>
              <a:t>What you want…</a:t>
            </a:r>
          </a:p>
          <a:p>
            <a:pPr lvl="1"/>
            <a:r>
              <a:rPr lang="en-US" dirty="0" smtClean="0"/>
              <a:t>In the laboratory: an on-demand system that provides a minimum of six air changes per hour (ACH).</a:t>
            </a:r>
          </a:p>
          <a:p>
            <a:pPr lvl="1"/>
            <a:r>
              <a:rPr lang="en-US" dirty="0" smtClean="0"/>
              <a:t>In the storage room: 24/7/365 system that provides a minimum of six air changes per hour (ACH).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770" y="1600200"/>
            <a:ext cx="2625430" cy="3461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069" y="0"/>
            <a:ext cx="7704667" cy="1295400"/>
          </a:xfrm>
        </p:spPr>
        <p:txBody>
          <a:bodyPr/>
          <a:lstStyle/>
          <a:p>
            <a:r>
              <a:rPr lang="en-US" dirty="0" smtClean="0"/>
              <a:t>Space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2069" y="1219200"/>
            <a:ext cx="4474332" cy="4038600"/>
          </a:xfrm>
        </p:spPr>
        <p:txBody>
          <a:bodyPr/>
          <a:lstStyle/>
          <a:p>
            <a:r>
              <a:rPr lang="en-US" dirty="0" smtClean="0"/>
              <a:t>An optimal educational science laboratory should provide:</a:t>
            </a:r>
          </a:p>
          <a:p>
            <a:pPr lvl="1"/>
            <a:r>
              <a:rPr lang="en-US" dirty="0" smtClean="0"/>
              <a:t>45 sq. ft. – 50 sq. ft. per student for a dedicated laboratory room or middle school.</a:t>
            </a:r>
          </a:p>
          <a:p>
            <a:pPr lvl="1"/>
            <a:r>
              <a:rPr lang="en-US" dirty="0" smtClean="0"/>
              <a:t>60 sq. ft. per student for a dedicated combination classroom/laboratory room.</a:t>
            </a:r>
          </a:p>
          <a:p>
            <a:pPr lvl="1"/>
            <a:r>
              <a:rPr lang="en-US" dirty="0" smtClean="0"/>
              <a:t>Clear routes of travel.</a:t>
            </a:r>
          </a:p>
          <a:p>
            <a:pPr lvl="1"/>
            <a:r>
              <a:rPr lang="en-US" dirty="0" smtClean="0"/>
              <a:t>Good sight line for supervision.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986" y="2286000"/>
            <a:ext cx="3333750" cy="2238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Layouts to </a:t>
            </a:r>
            <a:r>
              <a:rPr lang="en-US" b="1" dirty="0" smtClean="0">
                <a:solidFill>
                  <a:srgbClr val="FF0000"/>
                </a:solidFill>
              </a:rPr>
              <a:t>Avoid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52700" y="942703"/>
            <a:ext cx="4038600" cy="522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http://www.themindofmyron.com/uploads/2/1/5/5/21558610/7462318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1" y="2438400"/>
            <a:ext cx="190499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77200344"/>
              </p:ext>
            </p:extLst>
          </p:nvPr>
        </p:nvGraphicFramePr>
        <p:xfrm>
          <a:off x="2743200" y="869553"/>
          <a:ext cx="4097041" cy="5302647"/>
        </p:xfrm>
        <a:graphic>
          <a:graphicData uri="http://schemas.openxmlformats.org/presentationml/2006/ole">
            <p:oleObj spid="_x0000_s2056" name="Acrobat Document" r:id="rId3" imgW="5829199" imgH="7543800" progId="AcroExch.Document.7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Divided Classroom/Laboratory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02268273"/>
              </p:ext>
            </p:extLst>
          </p:nvPr>
        </p:nvGraphicFramePr>
        <p:xfrm>
          <a:off x="2845102" y="990600"/>
          <a:ext cx="4038600" cy="5227011"/>
        </p:xfrm>
        <a:graphic>
          <a:graphicData uri="http://schemas.openxmlformats.org/presentationml/2006/ole">
            <p:oleObj spid="_x0000_s3080" name="Acrobat Document" r:id="rId3" imgW="5829199" imgH="7543800" progId="AcroExch.Document.7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Blended Classroom/Laboratory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73450146"/>
              </p:ext>
            </p:extLst>
          </p:nvPr>
        </p:nvGraphicFramePr>
        <p:xfrm>
          <a:off x="2885734" y="1025434"/>
          <a:ext cx="3957335" cy="5121832"/>
        </p:xfrm>
        <a:graphic>
          <a:graphicData uri="http://schemas.openxmlformats.org/presentationml/2006/ole">
            <p:oleObj spid="_x0000_s4104" name="Acrobat Document" r:id="rId3" imgW="5829199" imgH="7543800" progId="AcroExch.Document.7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 Only: Perimeter Pier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05501233"/>
              </p:ext>
            </p:extLst>
          </p:nvPr>
        </p:nvGraphicFramePr>
        <p:xfrm>
          <a:off x="2883202" y="1066800"/>
          <a:ext cx="3962400" cy="5128388"/>
        </p:xfrm>
        <a:graphic>
          <a:graphicData uri="http://schemas.openxmlformats.org/presentationml/2006/ole">
            <p:oleObj spid="_x0000_s5127" name="Acrobat Document" r:id="rId3" imgW="5829199" imgH="7543800" progId="AcroExch.Document.7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 Only: Forward View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40486698"/>
              </p:ext>
            </p:extLst>
          </p:nvPr>
        </p:nvGraphicFramePr>
        <p:xfrm>
          <a:off x="2997502" y="1371600"/>
          <a:ext cx="3733800" cy="4832520"/>
        </p:xfrm>
        <a:graphic>
          <a:graphicData uri="http://schemas.openxmlformats.org/presentationml/2006/ole">
            <p:oleObj spid="_x0000_s6151" name="Acrobat Document" r:id="rId3" imgW="5829199" imgH="7543800" progId="AcroExch.Document.7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Middle School/Physics</a:t>
            </a:r>
            <a:br>
              <a:rPr lang="en-US" dirty="0" smtClean="0"/>
            </a:br>
            <a:r>
              <a:rPr lang="en-US" dirty="0" smtClean="0"/>
              <a:t>Classroom Layout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03648921"/>
              </p:ext>
            </p:extLst>
          </p:nvPr>
        </p:nvGraphicFramePr>
        <p:xfrm>
          <a:off x="2997502" y="1295400"/>
          <a:ext cx="3784298" cy="4897877"/>
        </p:xfrm>
        <a:graphic>
          <a:graphicData uri="http://schemas.openxmlformats.org/presentationml/2006/ole">
            <p:oleObj spid="_x0000_s7175" name="Acrobat Document" r:id="rId3" imgW="5829199" imgH="7543800" progId="AcroExch.Document.7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Middle School/Physics</a:t>
            </a:r>
            <a:br>
              <a:rPr lang="en-US" dirty="0" smtClean="0"/>
            </a:br>
            <a:r>
              <a:rPr lang="en-US" dirty="0" smtClean="0"/>
              <a:t>Laboratory Layout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57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Step 1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Make a List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05000"/>
            <a:ext cx="4114800" cy="2209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List should include things you like and dislike about your current laboratory.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362200"/>
            <a:ext cx="2057400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Start?</a:t>
            </a:r>
            <a:br>
              <a:rPr lang="en-US" dirty="0" smtClean="0"/>
            </a:br>
            <a:r>
              <a:rPr lang="en-US" b="1" dirty="0" smtClean="0"/>
              <a:t>Take Control!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146" y="1830926"/>
            <a:ext cx="4018319" cy="1752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67200" y="3845821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 With UDesign™ you can: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Compare a variety of lab designs and options.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Participate in creating a customized learning environment.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Communicate your ideas to administrators and architects.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2085" y="1946366"/>
            <a:ext cx="350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www.flinnsci.com/udesign</a:t>
            </a:r>
            <a:endParaRPr lang="en-US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410732" y="3371940"/>
            <a:ext cx="2225165" cy="348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618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Step 2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Set the Room Parameters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Laboratory or Classroom/Laboratory?</a:t>
            </a:r>
          </a:p>
          <a:p>
            <a:r>
              <a:rPr lang="en-US" dirty="0" smtClean="0"/>
              <a:t>Room Size?</a:t>
            </a:r>
          </a:p>
          <a:p>
            <a:r>
              <a:rPr lang="en-US" dirty="0" smtClean="0"/>
              <a:t>Maximum Class Size?</a:t>
            </a:r>
          </a:p>
          <a:p>
            <a:r>
              <a:rPr lang="en-US" dirty="0" smtClean="0"/>
              <a:t>Single Discipline or Multiple Discipline?</a:t>
            </a:r>
          </a:p>
          <a:p>
            <a:r>
              <a:rPr lang="en-US" dirty="0" smtClean="0"/>
              <a:t>Will Science be the only Class Taught?</a:t>
            </a:r>
          </a:p>
          <a:p>
            <a:r>
              <a:rPr lang="en-US" dirty="0" smtClean="0"/>
              <a:t>What Utilities are Needed?</a:t>
            </a:r>
          </a:p>
          <a:p>
            <a:r>
              <a:rPr lang="en-US" dirty="0" smtClean="0"/>
              <a:t>What Safety Equipment is Needed?</a:t>
            </a:r>
          </a:p>
          <a:p>
            <a:r>
              <a:rPr lang="en-US" dirty="0" smtClean="0"/>
              <a:t>Handicap Accessibility?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537" y="1828800"/>
            <a:ext cx="32004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52400"/>
            <a:ext cx="8229600" cy="2209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Step 3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List all the features you would like included in your new laboratory.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4648200" cy="3810000"/>
          </a:xfrm>
        </p:spPr>
        <p:txBody>
          <a:bodyPr>
            <a:normAutofit/>
          </a:bodyPr>
          <a:lstStyle/>
          <a:p>
            <a:r>
              <a:rPr lang="en-US" dirty="0" smtClean="0"/>
              <a:t>Be sure to include all those items you liked about your current lab from.</a:t>
            </a:r>
          </a:p>
          <a:p>
            <a:r>
              <a:rPr lang="en-US" dirty="0" smtClean="0"/>
              <a:t>Build the list as if money was no object.</a:t>
            </a:r>
          </a:p>
          <a:p>
            <a:r>
              <a:rPr lang="en-US" dirty="0" smtClean="0"/>
              <a:t>Think about how science will be taught 20-30 years from now.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777" y="2421041"/>
            <a:ext cx="3505200" cy="2625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630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Step 4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Visit Schools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8229600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Find out what schools have built new science facilities in your area and arrange a visit.</a:t>
            </a:r>
          </a:p>
          <a:p>
            <a:r>
              <a:rPr lang="en-US" dirty="0" smtClean="0"/>
              <a:t>If possible visit schools that have worked with the architect your school is using.</a:t>
            </a:r>
          </a:p>
          <a:p>
            <a:r>
              <a:rPr lang="en-US" dirty="0" smtClean="0"/>
              <a:t>Take pictures!</a:t>
            </a:r>
          </a:p>
          <a:p>
            <a:r>
              <a:rPr lang="en-US" dirty="0" smtClean="0"/>
              <a:t>Talk with teachers using the new laboratories.</a:t>
            </a:r>
            <a:endParaRPr lang="en-US" dirty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731" y="76200"/>
            <a:ext cx="8229600" cy="1782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Step 5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Research Laboratory Furniture and Designs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4038600" cy="3962400"/>
          </a:xfrm>
        </p:spPr>
        <p:txBody>
          <a:bodyPr/>
          <a:lstStyle/>
          <a:p>
            <a:r>
              <a:rPr lang="en-US" dirty="0" smtClean="0"/>
              <a:t>Contact Laboratory Furniture Companies for furnishing and design ideas.</a:t>
            </a:r>
          </a:p>
          <a:p>
            <a:r>
              <a:rPr lang="en-US" dirty="0" smtClean="0"/>
              <a:t>See if any or all of them will work with you to develop a layout of your room.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362200"/>
            <a:ext cx="4385929" cy="2357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Step 6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Develop a List of Priorities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38792"/>
            <a:ext cx="4681160" cy="3332816"/>
          </a:xfrm>
        </p:spPr>
        <p:txBody>
          <a:bodyPr/>
          <a:lstStyle/>
          <a:p>
            <a:r>
              <a:rPr lang="en-US" dirty="0" smtClean="0"/>
              <a:t>Develop lists for laboratory and storage/preparation areas.</a:t>
            </a:r>
          </a:p>
          <a:p>
            <a:r>
              <a:rPr lang="en-US" dirty="0" smtClean="0"/>
              <a:t>Remember different science disciplines (chemistry, biology, physics, STEM) will have different priorities.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885" y="2209800"/>
            <a:ext cx="2066925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are Priorities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2068" y="1524000"/>
            <a:ext cx="7704667" cy="3332816"/>
          </a:xfrm>
        </p:spPr>
        <p:txBody>
          <a:bodyPr>
            <a:normAutofit/>
          </a:bodyPr>
          <a:lstStyle/>
          <a:p>
            <a:r>
              <a:rPr lang="en-US" dirty="0" smtClean="0"/>
              <a:t>Priorities keep focus on what are the important features of the laboratory.</a:t>
            </a:r>
          </a:p>
          <a:p>
            <a:r>
              <a:rPr lang="en-US" dirty="0" smtClean="0"/>
              <a:t>Priorities give direction to architects, builders, and planners.</a:t>
            </a:r>
          </a:p>
          <a:p>
            <a:r>
              <a:rPr lang="en-US" dirty="0" smtClean="0"/>
              <a:t>Priorities help with making the tough budget decisions.</a:t>
            </a:r>
          </a:p>
          <a:p>
            <a:r>
              <a:rPr lang="en-US" dirty="0" smtClean="0"/>
              <a:t>Priorities help to prevent important items from being left off the plan.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Flinn Scientific Top Two Laboratory Design 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2069" y="1143000"/>
            <a:ext cx="7704667" cy="3332816"/>
          </a:xfrm>
        </p:spPr>
        <p:txBody>
          <a:bodyPr>
            <a:normAutofit/>
          </a:bodyPr>
          <a:lstStyle/>
          <a:p>
            <a:pPr lvl="1"/>
            <a:r>
              <a:rPr lang="en-US" sz="4400" dirty="0"/>
              <a:t> </a:t>
            </a:r>
            <a:r>
              <a:rPr lang="en-US" sz="4400" dirty="0" smtClean="0"/>
              <a:t>Ventilation</a:t>
            </a:r>
          </a:p>
          <a:p>
            <a:pPr lvl="1"/>
            <a:r>
              <a:rPr lang="en-US" sz="4400" dirty="0"/>
              <a:t> </a:t>
            </a:r>
            <a:r>
              <a:rPr lang="en-US" sz="4400" dirty="0" smtClean="0"/>
              <a:t>Space Requirements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505200"/>
            <a:ext cx="3603130" cy="263749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278</TotalTime>
  <Words>435</Words>
  <Application>Microsoft Office PowerPoint</Application>
  <PresentationFormat>On-screen Show (4:3)</PresentationFormat>
  <Paragraphs>66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Parallax</vt:lpstr>
      <vt:lpstr>Acrobat Document</vt:lpstr>
      <vt:lpstr>How to Design a Safe and Efficient Science Laboratory</vt:lpstr>
      <vt:lpstr>Step 1 Make a List </vt:lpstr>
      <vt:lpstr>Step 2 Set the Room Parameters</vt:lpstr>
      <vt:lpstr>Step 3 List all the features you would like included in your new laboratory.</vt:lpstr>
      <vt:lpstr>Step 4 Visit Schools </vt:lpstr>
      <vt:lpstr>Step 5 Research Laboratory Furniture and Designs</vt:lpstr>
      <vt:lpstr>Step 6 Develop a List of Priorities</vt:lpstr>
      <vt:lpstr>Why are Priorities Important?</vt:lpstr>
      <vt:lpstr>Flinn Scientific Top Two Laboratory Design Priorities</vt:lpstr>
      <vt:lpstr>Ventilation</vt:lpstr>
      <vt:lpstr>Ventilation</vt:lpstr>
      <vt:lpstr>Space Requirements</vt:lpstr>
      <vt:lpstr>Layouts to Avoid</vt:lpstr>
      <vt:lpstr>Divided Classroom/Laboratory</vt:lpstr>
      <vt:lpstr>Blended Classroom/Laboratory</vt:lpstr>
      <vt:lpstr>Laboratory Only: Perimeter Pier</vt:lpstr>
      <vt:lpstr>Laboratory Only: Forward View</vt:lpstr>
      <vt:lpstr>Middle School/Physics Classroom Layout</vt:lpstr>
      <vt:lpstr>Middle School/Physics Laboratory Layout</vt:lpstr>
      <vt:lpstr>Where to Start? Take Control!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Design a Safe and Efficient Science Laboratory</dc:title>
  <dc:creator>gchyson</dc:creator>
  <cp:lastModifiedBy>gchyson</cp:lastModifiedBy>
  <cp:revision>25</cp:revision>
  <dcterms:created xsi:type="dcterms:W3CDTF">2015-03-09T18:00:00Z</dcterms:created>
  <dcterms:modified xsi:type="dcterms:W3CDTF">2016-03-08T21:30:40Z</dcterms:modified>
</cp:coreProperties>
</file>